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60" r:id="rId2"/>
    <p:sldId id="362" r:id="rId3"/>
    <p:sldId id="363" r:id="rId4"/>
    <p:sldId id="364" r:id="rId5"/>
    <p:sldId id="365" r:id="rId6"/>
    <p:sldId id="367" r:id="rId7"/>
    <p:sldId id="386" r:id="rId8"/>
    <p:sldId id="366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75" r:id="rId17"/>
    <p:sldId id="376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8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610">
          <p15:clr>
            <a:srgbClr val="A4A3A4"/>
          </p15:clr>
        </p15:guide>
        <p15:guide id="4" pos="2827">
          <p15:clr>
            <a:srgbClr val="A4A3A4"/>
          </p15:clr>
        </p15:guide>
        <p15:guide id="5" orient="horz" pos="781">
          <p15:clr>
            <a:srgbClr val="A4A3A4"/>
          </p15:clr>
        </p15:guide>
        <p15:guide id="6" pos="270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1865" autoAdjust="0"/>
  </p:normalViewPr>
  <p:slideViewPr>
    <p:cSldViewPr snapToGrid="0" showGuides="1">
      <p:cViewPr varScale="1">
        <p:scale>
          <a:sx n="61" d="100"/>
          <a:sy n="61" d="100"/>
        </p:scale>
        <p:origin x="-1680" y="-112"/>
      </p:cViewPr>
      <p:guideLst>
        <p:guide orient="horz" pos="2184"/>
        <p:guide pos="2880"/>
        <p:guide orient="horz" pos="2610"/>
        <p:guide pos="2827"/>
        <p:guide orient="horz" pos="781"/>
        <p:guide pos="270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Copy%20of%20Farmers'%20Market%20Sampling%20Survey%202009%20(3%20versions)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dirty="0"/>
              <a:t>Services in most demand in KY Farmers'</a:t>
            </a:r>
            <a:r>
              <a:rPr lang="en-US" sz="2400" baseline="0" dirty="0"/>
              <a:t> Market</a:t>
            </a:r>
            <a:endParaRPr lang="en-US" sz="2400" dirty="0"/>
          </a:p>
        </c:rich>
      </c:tx>
      <c:layout>
        <c:manualLayout>
          <c:xMode val="edge"/>
          <c:yMode val="edge"/>
          <c:x val="0.140123456790124"/>
          <c:y val="1.6836195965366899E-2"/>
        </c:manualLayout>
      </c:layout>
      <c:overlay val="0"/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'Combined Versions'!$D$78</c:f>
              <c:strCache>
                <c:ptCount val="1"/>
                <c:pt idx="0">
                  <c:v>9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'Combined Versions'!$A$79:$A$87</c:f>
              <c:strCache>
                <c:ptCount val="9"/>
                <c:pt idx="0">
                  <c:v>Entertainment</c:v>
                </c:pt>
                <c:pt idx="1">
                  <c:v>Senior nutrition and/or food stamps</c:v>
                </c:pt>
                <c:pt idx="2">
                  <c:v>Expanded parking</c:v>
                </c:pt>
                <c:pt idx="3">
                  <c:v>Cooking/recipe demonstrations</c:v>
                </c:pt>
                <c:pt idx="4">
                  <c:v>Debit card</c:v>
                </c:pt>
                <c:pt idx="5">
                  <c:v>Rest room access</c:v>
                </c:pt>
                <c:pt idx="6">
                  <c:v>Expanded market hours</c:v>
                </c:pt>
                <c:pt idx="7">
                  <c:v>Expanded market days</c:v>
                </c:pt>
                <c:pt idx="8">
                  <c:v>Sampling</c:v>
                </c:pt>
              </c:strCache>
            </c:strRef>
          </c:cat>
          <c:val>
            <c:numRef>
              <c:f>'Combined Versions'!$D$79:$D$87</c:f>
              <c:numCache>
                <c:formatCode>0.0%</c:formatCode>
                <c:ptCount val="9"/>
                <c:pt idx="0">
                  <c:v>4.7457627118644097E-2</c:v>
                </c:pt>
                <c:pt idx="1">
                  <c:v>3.3898305084745797E-2</c:v>
                </c:pt>
                <c:pt idx="2">
                  <c:v>5.7627118644067797E-2</c:v>
                </c:pt>
                <c:pt idx="3">
                  <c:v>6.7796610169491595E-2</c:v>
                </c:pt>
                <c:pt idx="4">
                  <c:v>6.4625850340136098E-2</c:v>
                </c:pt>
                <c:pt idx="5">
                  <c:v>7.4576271186440807E-2</c:v>
                </c:pt>
                <c:pt idx="6">
                  <c:v>8.1632653061224497E-2</c:v>
                </c:pt>
                <c:pt idx="7">
                  <c:v>8.47457627118645E-2</c:v>
                </c:pt>
                <c:pt idx="8">
                  <c:v>9.1525423728813698E-2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0E-47A5-8F54-8FFA773D91E2}"/>
            </c:ext>
          </c:extLst>
        </c:ser>
        <c:ser>
          <c:idx val="1"/>
          <c:order val="1"/>
          <c:tx>
            <c:strRef>
              <c:f>'Combined Versions'!$E$78</c:f>
              <c:strCache>
                <c:ptCount val="1"/>
                <c:pt idx="0">
                  <c:v>10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'Combined Versions'!$A$79:$A$87</c:f>
              <c:strCache>
                <c:ptCount val="9"/>
                <c:pt idx="0">
                  <c:v>Entertainment</c:v>
                </c:pt>
                <c:pt idx="1">
                  <c:v>Senior nutrition and/or food stamps</c:v>
                </c:pt>
                <c:pt idx="2">
                  <c:v>Expanded parking</c:v>
                </c:pt>
                <c:pt idx="3">
                  <c:v>Cooking/recipe demonstrations</c:v>
                </c:pt>
                <c:pt idx="4">
                  <c:v>Debit card</c:v>
                </c:pt>
                <c:pt idx="5">
                  <c:v>Rest room access</c:v>
                </c:pt>
                <c:pt idx="6">
                  <c:v>Expanded market hours</c:v>
                </c:pt>
                <c:pt idx="7">
                  <c:v>Expanded market days</c:v>
                </c:pt>
                <c:pt idx="8">
                  <c:v>Sampling</c:v>
                </c:pt>
              </c:strCache>
            </c:strRef>
          </c:cat>
          <c:val>
            <c:numRef>
              <c:f>'Combined Versions'!$E$79:$E$87</c:f>
              <c:numCache>
                <c:formatCode>0.0%</c:formatCode>
                <c:ptCount val="9"/>
                <c:pt idx="0">
                  <c:v>0.115254237288136</c:v>
                </c:pt>
                <c:pt idx="1">
                  <c:v>0.19661016949152499</c:v>
                </c:pt>
                <c:pt idx="2">
                  <c:v>0.189830508474576</c:v>
                </c:pt>
                <c:pt idx="3">
                  <c:v>0.20338983050847501</c:v>
                </c:pt>
                <c:pt idx="4">
                  <c:v>0.24829931972789099</c:v>
                </c:pt>
                <c:pt idx="5">
                  <c:v>0.264406779661017</c:v>
                </c:pt>
                <c:pt idx="6">
                  <c:v>0.27210884353741499</c:v>
                </c:pt>
                <c:pt idx="7">
                  <c:v>0.29152542372881401</c:v>
                </c:pt>
                <c:pt idx="8">
                  <c:v>0.305084745762712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0E-47A5-8F54-8FFA773D91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091190168"/>
        <c:axId val="2091195192"/>
      </c:barChart>
      <c:catAx>
        <c:axId val="209119016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 b="1" baseline="0"/>
            </a:pPr>
            <a:endParaRPr lang="en-US"/>
          </a:p>
        </c:txPr>
        <c:crossAx val="2091195192"/>
        <c:crosses val="autoZero"/>
        <c:auto val="1"/>
        <c:lblAlgn val="ctr"/>
        <c:lblOffset val="100"/>
        <c:noMultiLvlLbl val="0"/>
      </c:catAx>
      <c:valAx>
        <c:axId val="2091195192"/>
        <c:scaling>
          <c:orientation val="minMax"/>
        </c:scaling>
        <c:delete val="0"/>
        <c:axPos val="b"/>
        <c:majorGridlines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09119016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600" b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CBEDA-7392-4343-BEB2-9F44701C8AF3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DF7E4-046F-4367-90D8-79D16F6D8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34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Getting the right product to the right customer, in the right place,</a:t>
            </a:r>
            <a:r>
              <a:rPr lang="en-US" baseline="0" dirty="0"/>
              <a:t> at the right price.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DF7E4-046F-4367-90D8-79D16F6D80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7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of new programs and technical assistance helping expand vitality at farmers markets - - sampling, market price reporting, merchandising</a:t>
            </a:r>
            <a:r>
              <a:rPr lang="en-US" baseline="0" dirty="0"/>
              <a:t> </a:t>
            </a:r>
            <a:r>
              <a:rPr lang="en-US" baseline="0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73F1-25A2-421E-9C30-F311EB6A737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44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5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69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6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>
                <a:latin typeface="Bodoni MT" panose="020706030806060202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odoni MT" panose="02070603080606020203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82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08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5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2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97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07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04B12-4E5D-4845-9FDD-EB5DEE52FD6F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54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665018" y="4422538"/>
            <a:ext cx="6527327" cy="25684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7732" y="1544846"/>
            <a:ext cx="9144000" cy="1615212"/>
          </a:xfrm>
        </p:spPr>
        <p:txBody>
          <a:bodyPr>
            <a:noAutofit/>
          </a:bodyPr>
          <a:lstStyle/>
          <a:p>
            <a:r>
              <a:rPr lang="en-US" sz="9600" dirty="0">
                <a:latin typeface="Bodoni MT" panose="02070603080606020203" pitchFamily="18" charset="0"/>
              </a:rPr>
              <a:t>Visual Merchandising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565" y="3387604"/>
            <a:ext cx="3395902" cy="112637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Brett Wolff</a:t>
            </a:r>
          </a:p>
          <a:p>
            <a:pPr algn="l"/>
            <a:r>
              <a:rPr lang="en-US" dirty="0"/>
              <a:t>brett.wolff@uky.edu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819" y="4881828"/>
            <a:ext cx="6166128" cy="1741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17" y="4613732"/>
            <a:ext cx="3041050" cy="1251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064" y="6163974"/>
            <a:ext cx="1610834" cy="426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630" y="5999008"/>
            <a:ext cx="1410166" cy="75599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914400" y="4414225"/>
            <a:ext cx="10332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945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tim\Desktop\MR pics\DSC0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763000" cy="6572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255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im\Desktop\MR pics\DSC00053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-20000"/>
          </a:blip>
          <a:srcRect/>
          <a:stretch>
            <a:fillRect/>
          </a:stretch>
        </p:blipFill>
        <p:spPr bwMode="auto">
          <a:xfrm>
            <a:off x="228600" y="152400"/>
            <a:ext cx="8763000" cy="6572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C:\Documents and Settings\tim\Desktop\MR pics\DSC00053.JPG"/>
          <p:cNvPicPr>
            <a:picLocks noChangeAspect="1" noChangeArrowheads="1"/>
          </p:cNvPicPr>
          <p:nvPr/>
        </p:nvPicPr>
        <p:blipFill>
          <a:blip r:embed="rId2" cstate="print"/>
          <a:srcRect l="18261" t="10435" r="10435" b="44348"/>
          <a:stretch>
            <a:fillRect/>
          </a:stretch>
        </p:blipFill>
        <p:spPr bwMode="auto">
          <a:xfrm>
            <a:off x="579823" y="914400"/>
            <a:ext cx="8324792" cy="3959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192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</a:t>
            </a:r>
          </a:p>
        </p:txBody>
      </p:sp>
      <p:pic>
        <p:nvPicPr>
          <p:cNvPr id="4" name="Content Placeholder 3" descr="pexels-photo-164763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56" r="-17956"/>
          <a:stretch>
            <a:fillRect/>
          </a:stretch>
        </p:blipFill>
        <p:spPr>
          <a:xfrm>
            <a:off x="-1658136" y="-378"/>
            <a:ext cx="12453657" cy="6871070"/>
          </a:xfrm>
        </p:spPr>
      </p:pic>
    </p:spTree>
    <p:extLst>
      <p:ext uri="{BB962C8B-B14F-4D97-AF65-F5344CB8AC3E}">
        <p14:creationId xmlns:p14="http://schemas.microsoft.com/office/powerpoint/2010/main" val="103302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Take-Homes</a:t>
            </a:r>
          </a:p>
        </p:txBody>
      </p:sp>
      <p:pic>
        <p:nvPicPr>
          <p:cNvPr id="4" name="Content Placeholder 3" descr="pexels-photo-833109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 b="8620"/>
          <a:stretch>
            <a:fillRect/>
          </a:stretch>
        </p:blipFill>
        <p:spPr>
          <a:xfrm>
            <a:off x="-315834" y="1719778"/>
            <a:ext cx="9576697" cy="5283762"/>
          </a:xfrm>
        </p:spPr>
      </p:pic>
    </p:spTree>
    <p:extLst>
      <p:ext uri="{BB962C8B-B14F-4D97-AF65-F5344CB8AC3E}">
        <p14:creationId xmlns:p14="http://schemas.microsoft.com/office/powerpoint/2010/main" val="1114140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Containers &amp; Packaging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egetables-vegetable-basket-harvest-garden 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11" y="1528654"/>
            <a:ext cx="9536574" cy="652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71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2133600"/>
            <a:ext cx="7408333" cy="3450696"/>
          </a:xfrm>
        </p:spPr>
        <p:txBody>
          <a:bodyPr>
            <a:normAutofit/>
          </a:bodyPr>
          <a:lstStyle/>
          <a:p>
            <a:r>
              <a:rPr lang="en-US" sz="2400" dirty="0"/>
              <a:t>Less packaging cost</a:t>
            </a:r>
          </a:p>
          <a:p>
            <a:r>
              <a:rPr lang="en-US" sz="2400" dirty="0"/>
              <a:t>Need to keep full stock</a:t>
            </a:r>
          </a:p>
          <a:p>
            <a:r>
              <a:rPr lang="en-US" sz="2400" dirty="0"/>
              <a:t>Customer culling</a:t>
            </a:r>
          </a:p>
          <a:p>
            <a:r>
              <a:rPr lang="en-US" sz="2400" dirty="0"/>
              <a:t>Sanitary handling</a:t>
            </a:r>
          </a:p>
          <a:p>
            <a:r>
              <a:rPr lang="en-US" sz="2400" dirty="0"/>
              <a:t>Certified scales</a:t>
            </a:r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/>
              <a:t>Random Weights Pricing</a:t>
            </a:r>
          </a:p>
        </p:txBody>
      </p:sp>
      <p:pic>
        <p:nvPicPr>
          <p:cNvPr id="3074" name="Picture 2" descr="C:\Documents and Settings\tim\Desktop\MR pics\DSC0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1752600"/>
            <a:ext cx="5486400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8669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Documents and Settings\tim\Desktop\MR pics\DSC0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399"/>
            <a:ext cx="8229600" cy="6621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1183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tim\Desktop\MR pics\DSC00051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28600" y="152399"/>
            <a:ext cx="8229600" cy="6621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Documents and Settings\tim\Desktop\MR pics\DSC0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599" y="226142"/>
            <a:ext cx="5671457" cy="6403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4996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540610"/>
          </a:xfrm>
        </p:spPr>
        <p:txBody>
          <a:bodyPr>
            <a:noAutofit/>
          </a:bodyPr>
          <a:lstStyle/>
          <a:p>
            <a:r>
              <a:rPr lang="en-US" sz="3200" b="1" dirty="0"/>
              <a:t>Generic vs Grower’s Peach Boxes</a:t>
            </a:r>
          </a:p>
        </p:txBody>
      </p:sp>
      <p:pic>
        <p:nvPicPr>
          <p:cNvPr id="90114" name="Picture 2" descr="J:\Pics\DSC003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3219" y="912104"/>
            <a:ext cx="4975034" cy="37312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Documents and Settings\twoods\Desktop\Photos for Tim\July 2009 00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82306" y="2842353"/>
            <a:ext cx="5049027" cy="378787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508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to Display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Your task: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Use the materials I have brought to assemble an attractive display. We have a wide variety of fruit and vegetable food models available.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Bring your sheet with you to help you think through the elements you want to include</a:t>
            </a:r>
          </a:p>
        </p:txBody>
      </p:sp>
    </p:spTree>
    <p:extLst>
      <p:ext uri="{BB962C8B-B14F-4D97-AF65-F5344CB8AC3E}">
        <p14:creationId xmlns:p14="http://schemas.microsoft.com/office/powerpoint/2010/main" val="4173761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 &amp; Neat</a:t>
            </a:r>
          </a:p>
        </p:txBody>
      </p:sp>
      <p:pic>
        <p:nvPicPr>
          <p:cNvPr id="4" name="Content Placeholder 3" descr="pexels-photo-264636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 b="8620"/>
          <a:stretch>
            <a:fillRect/>
          </a:stretch>
        </p:blipFill>
        <p:spPr>
          <a:xfrm>
            <a:off x="-605714" y="1534754"/>
            <a:ext cx="10095894" cy="5570219"/>
          </a:xfrm>
        </p:spPr>
      </p:pic>
    </p:spTree>
    <p:extLst>
      <p:ext uri="{BB962C8B-B14F-4D97-AF65-F5344CB8AC3E}">
        <p14:creationId xmlns:p14="http://schemas.microsoft.com/office/powerpoint/2010/main" val="3896881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pic>
        <p:nvPicPr>
          <p:cNvPr id="4" name="Content Placeholder 3" descr="pexels-photo-709817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2" b="8542"/>
          <a:stretch>
            <a:fillRect/>
          </a:stretch>
        </p:blipFill>
        <p:spPr>
          <a:xfrm>
            <a:off x="-252915" y="1649214"/>
            <a:ext cx="9504753" cy="5244068"/>
          </a:xfrm>
        </p:spPr>
      </p:pic>
    </p:spTree>
    <p:extLst>
      <p:ext uri="{BB962C8B-B14F-4D97-AF65-F5344CB8AC3E}">
        <p14:creationId xmlns:p14="http://schemas.microsoft.com/office/powerpoint/2010/main" val="3698485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3528"/>
            <a:ext cx="7886700" cy="1325563"/>
          </a:xfrm>
        </p:spPr>
        <p:txBody>
          <a:bodyPr>
            <a:noAutofit/>
          </a:bodyPr>
          <a:lstStyle/>
          <a:p>
            <a:r>
              <a:rPr lang="en-US" sz="4400" dirty="0"/>
              <a:t>Sampling &amp; Demonstration Services in Perspective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6172200"/>
            <a:ext cx="6861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Based on 302 patron intercepts in 11 different KY Farm Markets, Summer 2009</a:t>
            </a:r>
          </a:p>
          <a:p>
            <a:r>
              <a:rPr lang="en-US" sz="1600" b="1" i="1" dirty="0"/>
              <a:t>Services rated on 1 = ‘not important’ to 10 = ‘very important’</a:t>
            </a:r>
          </a:p>
        </p:txBody>
      </p:sp>
    </p:spTree>
    <p:extLst>
      <p:ext uri="{BB962C8B-B14F-4D97-AF65-F5344CB8AC3E}">
        <p14:creationId xmlns:p14="http://schemas.microsoft.com/office/powerpoint/2010/main" val="3059254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tim\Desktop\MR pics\DSC00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610600" cy="6457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258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5796"/>
            <a:ext cx="7886700" cy="1325563"/>
          </a:xfrm>
        </p:spPr>
        <p:txBody>
          <a:bodyPr/>
          <a:lstStyle/>
          <a:p>
            <a:r>
              <a:rPr lang="en-US" sz="4000" dirty="0"/>
              <a:t>Frequency of Product Purchasing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04800" y="1524000"/>
            <a:ext cx="8534400" cy="3987244"/>
            <a:chOff x="914400" y="2590800"/>
            <a:chExt cx="7369879" cy="292044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590800"/>
              <a:ext cx="7369879" cy="2551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14400" y="5141912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 = 1,132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495800"/>
            <a:ext cx="2971800" cy="1981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7799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2237052"/>
            <a:ext cx="7408333" cy="345069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Tips to get most out of sampling</a:t>
            </a:r>
          </a:p>
          <a:p>
            <a:r>
              <a:rPr lang="en-US" b="1" dirty="0"/>
              <a:t>Sampling strategies for small markets</a:t>
            </a:r>
          </a:p>
          <a:p>
            <a:r>
              <a:rPr lang="en-US" b="1" dirty="0"/>
              <a:t>Sampling tools check list</a:t>
            </a:r>
          </a:p>
          <a:p>
            <a:r>
              <a:rPr lang="en-US" b="1" dirty="0"/>
              <a:t>Best practices check list</a:t>
            </a:r>
          </a:p>
          <a:p>
            <a:pPr lvl="1"/>
            <a:r>
              <a:rPr lang="en-US" b="1" dirty="0"/>
              <a:t>Preparation</a:t>
            </a:r>
          </a:p>
          <a:p>
            <a:pPr lvl="1"/>
            <a:r>
              <a:rPr lang="en-US" b="1" dirty="0"/>
              <a:t>Delivery</a:t>
            </a:r>
          </a:p>
          <a:p>
            <a:pPr lvl="1"/>
            <a:r>
              <a:rPr lang="en-US" b="1" dirty="0"/>
              <a:t>Follow-up</a:t>
            </a:r>
          </a:p>
          <a:p>
            <a:r>
              <a:rPr lang="en-US" b="1" dirty="0"/>
              <a:t>FAQs and resources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 Guide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503" y="2287952"/>
            <a:ext cx="3015531" cy="3752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470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00200" y="1543050"/>
          <a:ext cx="6172200" cy="1710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2720">
                  <a:extLst>
                    <a:ext uri="{9D8B030D-6E8A-4147-A177-3AD203B41FA5}">
                      <a16:colId xmlns:a16="http://schemas.microsoft.com/office/drawing/2014/main" val="3052703363"/>
                    </a:ext>
                  </a:extLst>
                </a:gridCol>
                <a:gridCol w="1542720">
                  <a:extLst>
                    <a:ext uri="{9D8B030D-6E8A-4147-A177-3AD203B41FA5}">
                      <a16:colId xmlns:a16="http://schemas.microsoft.com/office/drawing/2014/main" val="3810422834"/>
                    </a:ext>
                  </a:extLst>
                </a:gridCol>
                <a:gridCol w="1543380">
                  <a:extLst>
                    <a:ext uri="{9D8B030D-6E8A-4147-A177-3AD203B41FA5}">
                      <a16:colId xmlns:a16="http://schemas.microsoft.com/office/drawing/2014/main" val="3323466153"/>
                    </a:ext>
                  </a:extLst>
                </a:gridCol>
                <a:gridCol w="1543380">
                  <a:extLst>
                    <a:ext uri="{9D8B030D-6E8A-4147-A177-3AD203B41FA5}">
                      <a16:colId xmlns:a16="http://schemas.microsoft.com/office/drawing/2014/main" val="1820929546"/>
                    </a:ext>
                  </a:extLst>
                </a:gridCol>
              </a:tblGrid>
              <a:tr h="8227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DATES (2 YEAR TERM)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TOTAL SAMPLING CERTIFICATES ISSUED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ALL SAMPLES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COOKED/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PROCESSED SAMPLES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56297473"/>
                  </a:ext>
                </a:extLst>
              </a:tr>
              <a:tr h="222037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2016-2017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1,236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1,033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58526775"/>
                  </a:ext>
                </a:extLst>
              </a:tr>
              <a:tr h="222037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2014-2015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1,130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908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221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26756763"/>
                  </a:ext>
                </a:extLst>
              </a:tr>
              <a:tr h="222037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2012-2013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909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696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213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99444631"/>
                  </a:ext>
                </a:extLst>
              </a:tr>
              <a:tr h="222037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2010-2011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742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545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307500"/>
                  </a:ext>
                </a:extLst>
              </a:tr>
            </a:tbl>
          </a:graphicData>
        </a:graphic>
      </p:graphicFrame>
      <p:pic>
        <p:nvPicPr>
          <p:cNvPr id="2665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3395662"/>
            <a:ext cx="211455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571" y="4393957"/>
            <a:ext cx="1220830" cy="4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79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&amp; Reflect</a:t>
            </a:r>
          </a:p>
        </p:txBody>
      </p:sp>
      <p:pic>
        <p:nvPicPr>
          <p:cNvPr id="4" name="Content Placeholder 3" descr="pexels-photo-439818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 b="8620"/>
          <a:stretch>
            <a:fillRect/>
          </a:stretch>
        </p:blipFill>
        <p:spPr>
          <a:xfrm>
            <a:off x="-482234" y="1566983"/>
            <a:ext cx="9749714" cy="5379221"/>
          </a:xfrm>
        </p:spPr>
      </p:pic>
    </p:spTree>
    <p:extLst>
      <p:ext uri="{BB962C8B-B14F-4D97-AF65-F5344CB8AC3E}">
        <p14:creationId xmlns:p14="http://schemas.microsoft.com/office/powerpoint/2010/main" val="2669031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Quality</a:t>
            </a:r>
          </a:p>
        </p:txBody>
      </p:sp>
      <p:pic>
        <p:nvPicPr>
          <p:cNvPr id="4" name="Content Placeholder 3" descr="pexels-photo-533360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4" b="8624"/>
          <a:stretch>
            <a:fillRect/>
          </a:stretch>
        </p:blipFill>
        <p:spPr>
          <a:xfrm>
            <a:off x="-126644" y="1644828"/>
            <a:ext cx="9480728" cy="5230813"/>
          </a:xfrm>
        </p:spPr>
      </p:pic>
    </p:spTree>
    <p:extLst>
      <p:ext uri="{BB962C8B-B14F-4D97-AF65-F5344CB8AC3E}">
        <p14:creationId xmlns:p14="http://schemas.microsoft.com/office/powerpoint/2010/main" val="952719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</a:t>
            </a:r>
          </a:p>
        </p:txBody>
      </p:sp>
      <p:pic>
        <p:nvPicPr>
          <p:cNvPr id="4" name="Content Placeholder 3" descr="pexels-photo-259806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 b="8620"/>
          <a:stretch>
            <a:fillRect/>
          </a:stretch>
        </p:blipFill>
        <p:spPr>
          <a:xfrm>
            <a:off x="3274612" y="2937970"/>
            <a:ext cx="7886700" cy="4351338"/>
          </a:xfrm>
        </p:spPr>
      </p:pic>
      <p:pic>
        <p:nvPicPr>
          <p:cNvPr id="5" name="Picture 4" descr="pexels-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348" y="-141129"/>
            <a:ext cx="4736651" cy="3157767"/>
          </a:xfrm>
          <a:prstGeom prst="rect">
            <a:avLst/>
          </a:prstGeom>
        </p:spPr>
      </p:pic>
      <p:pic>
        <p:nvPicPr>
          <p:cNvPr id="6" name="Picture 5" descr="construction-worker-concrete-hummer-vibrator-38600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1312" y="1620999"/>
            <a:ext cx="9144000" cy="608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74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Floorplan</a:t>
            </a:r>
            <a:r>
              <a:rPr lang="en-US" dirty="0"/>
              <a:t> &amp; Flow</a:t>
            </a:r>
          </a:p>
        </p:txBody>
      </p:sp>
      <p:pic>
        <p:nvPicPr>
          <p:cNvPr id="4" name="Content Placeholder 3" descr="Stand Layou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14300"/>
          <a:stretch>
            <a:fillRect/>
          </a:stretch>
        </p:blipFill>
        <p:spPr>
          <a:xfrm>
            <a:off x="-123480" y="1709710"/>
            <a:ext cx="10522198" cy="5805424"/>
          </a:xfrm>
        </p:spPr>
      </p:pic>
    </p:spTree>
    <p:extLst>
      <p:ext uri="{BB962C8B-B14F-4D97-AF65-F5344CB8AC3E}">
        <p14:creationId xmlns:p14="http://schemas.microsoft.com/office/powerpoint/2010/main" val="57129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Visuals</a:t>
            </a:r>
          </a:p>
        </p:txBody>
      </p:sp>
      <p:pic>
        <p:nvPicPr>
          <p:cNvPr id="4" name="Picture 3" descr="human silhouet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11" y="1817244"/>
            <a:ext cx="4129351" cy="4337554"/>
          </a:xfrm>
          <a:prstGeom prst="rect">
            <a:avLst/>
          </a:prstGeom>
        </p:spPr>
      </p:pic>
      <p:pic>
        <p:nvPicPr>
          <p:cNvPr id="5" name="Picture 4" descr="pexels-photo-264537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132" y="3457667"/>
            <a:ext cx="4821916" cy="361643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29068" y="2946073"/>
            <a:ext cx="0" cy="1799398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11428" y="2946070"/>
            <a:ext cx="14111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57989" y="4739097"/>
            <a:ext cx="14111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pexels-photo-53265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/>
          <a:stretch/>
        </p:blipFill>
        <p:spPr>
          <a:xfrm>
            <a:off x="4381501" y="0"/>
            <a:ext cx="4888172" cy="348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47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 &amp; Neat</a:t>
            </a:r>
          </a:p>
        </p:txBody>
      </p:sp>
      <p:pic>
        <p:nvPicPr>
          <p:cNvPr id="4" name="Content Placeholder 3" descr="pexels-photo-264636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 b="8620"/>
          <a:stretch>
            <a:fillRect/>
          </a:stretch>
        </p:blipFill>
        <p:spPr>
          <a:xfrm>
            <a:off x="-540139" y="0"/>
            <a:ext cx="12573113" cy="6936978"/>
          </a:xfrm>
        </p:spPr>
      </p:pic>
    </p:spTree>
    <p:extLst>
      <p:ext uri="{BB962C8B-B14F-4D97-AF65-F5344CB8AC3E}">
        <p14:creationId xmlns:p14="http://schemas.microsoft.com/office/powerpoint/2010/main" val="3418299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269" y="1989954"/>
            <a:ext cx="4011516" cy="3054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40" y="144294"/>
            <a:ext cx="4158064" cy="3138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40" y="3428999"/>
            <a:ext cx="4260620" cy="3277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13160" y="144294"/>
            <a:ext cx="1924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dimension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3462" y="624656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09122" y="5080424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Abundance</a:t>
            </a:r>
          </a:p>
        </p:txBody>
      </p:sp>
    </p:spTree>
    <p:extLst>
      <p:ext uri="{BB962C8B-B14F-4D97-AF65-F5344CB8AC3E}">
        <p14:creationId xmlns:p14="http://schemas.microsoft.com/office/powerpoint/2010/main" val="2679447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</a:t>
            </a:r>
          </a:p>
        </p:txBody>
      </p:sp>
      <p:pic>
        <p:nvPicPr>
          <p:cNvPr id="4" name="Content Placeholder 3" descr="pexels-photo-709816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2" b="8542"/>
          <a:stretch>
            <a:fillRect/>
          </a:stretch>
        </p:blipFill>
        <p:spPr>
          <a:xfrm>
            <a:off x="-25933" y="1746474"/>
            <a:ext cx="9392419" cy="5182090"/>
          </a:xfrm>
        </p:spPr>
      </p:pic>
    </p:spTree>
    <p:extLst>
      <p:ext uri="{BB962C8B-B14F-4D97-AF65-F5344CB8AC3E}">
        <p14:creationId xmlns:p14="http://schemas.microsoft.com/office/powerpoint/2010/main" val="861335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17888</TotalTime>
  <Words>231</Words>
  <Application>Microsoft Office PowerPoint</Application>
  <PresentationFormat>On-screen Show (4:3)</PresentationFormat>
  <Paragraphs>69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Visual Merchandising</vt:lpstr>
      <vt:lpstr>Clean &amp; Neat</vt:lpstr>
      <vt:lpstr>Product Quality</vt:lpstr>
      <vt:lpstr>You</vt:lpstr>
      <vt:lpstr>Floorplan &amp; Flow</vt:lpstr>
      <vt:lpstr>Visuals</vt:lpstr>
      <vt:lpstr>Clean &amp; Neat</vt:lpstr>
      <vt:lpstr>PowerPoint Presentation</vt:lpstr>
      <vt:lpstr>Signs</vt:lpstr>
      <vt:lpstr>PowerPoint Presentation</vt:lpstr>
      <vt:lpstr>PowerPoint Presentation</vt:lpstr>
      <vt:lpstr>Signs</vt:lpstr>
      <vt:lpstr>Take-Homes</vt:lpstr>
      <vt:lpstr>Containers &amp; Packaging</vt:lpstr>
      <vt:lpstr>Random Weights Pricing</vt:lpstr>
      <vt:lpstr>PowerPoint Presentation</vt:lpstr>
      <vt:lpstr>PowerPoint Presentation</vt:lpstr>
      <vt:lpstr>Generic vs Grower’s Peach Boxes</vt:lpstr>
      <vt:lpstr>Time to Display</vt:lpstr>
      <vt:lpstr>Sampling</vt:lpstr>
      <vt:lpstr>Sampling &amp; Demonstration Services in Perspective</vt:lpstr>
      <vt:lpstr>PowerPoint Presentation</vt:lpstr>
      <vt:lpstr>Frequency of Product Purchasing</vt:lpstr>
      <vt:lpstr>Best Practices Guide</vt:lpstr>
      <vt:lpstr>PowerPoint Presentation</vt:lpstr>
      <vt:lpstr>Record &amp; Reflect</vt:lpstr>
    </vt:vector>
  </TitlesOfParts>
  <Company>UK Agricultural Economics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Basics</dc:title>
  <dc:creator>Wolff, Brett</dc:creator>
  <cp:lastModifiedBy>Brett Wolff</cp:lastModifiedBy>
  <cp:revision>48</cp:revision>
  <dcterms:created xsi:type="dcterms:W3CDTF">2018-01-22T13:43:57Z</dcterms:created>
  <dcterms:modified xsi:type="dcterms:W3CDTF">2026-05-27T14:44:28Z</dcterms:modified>
</cp:coreProperties>
</file>