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5"/>
  </p:notesMasterIdLst>
  <p:sldIdLst>
    <p:sldId id="337" r:id="rId4"/>
    <p:sldId id="411" r:id="rId5"/>
    <p:sldId id="399" r:id="rId6"/>
    <p:sldId id="386" r:id="rId7"/>
    <p:sldId id="400" r:id="rId8"/>
    <p:sldId id="409" r:id="rId9"/>
    <p:sldId id="408" r:id="rId10"/>
    <p:sldId id="275" r:id="rId11"/>
    <p:sldId id="268" r:id="rId12"/>
    <p:sldId id="270" r:id="rId13"/>
    <p:sldId id="418" r:id="rId14"/>
    <p:sldId id="428" r:id="rId15"/>
    <p:sldId id="429" r:id="rId16"/>
    <p:sldId id="427" r:id="rId17"/>
    <p:sldId id="302" r:id="rId18"/>
    <p:sldId id="419" r:id="rId19"/>
    <p:sldId id="426" r:id="rId20"/>
    <p:sldId id="391" r:id="rId21"/>
    <p:sldId id="392" r:id="rId22"/>
    <p:sldId id="393" r:id="rId23"/>
    <p:sldId id="394" r:id="rId24"/>
    <p:sldId id="395" r:id="rId25"/>
    <p:sldId id="396" r:id="rId26"/>
    <p:sldId id="397" r:id="rId27"/>
    <p:sldId id="398" r:id="rId28"/>
    <p:sldId id="430" r:id="rId29"/>
    <p:sldId id="431" r:id="rId30"/>
    <p:sldId id="415" r:id="rId31"/>
    <p:sldId id="417" r:id="rId32"/>
    <p:sldId id="407" r:id="rId33"/>
    <p:sldId id="432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610">
          <p15:clr>
            <a:srgbClr val="A4A3A4"/>
          </p15:clr>
        </p15:guide>
        <p15:guide id="4" pos="2827">
          <p15:clr>
            <a:srgbClr val="A4A3A4"/>
          </p15:clr>
        </p15:guide>
        <p15:guide id="5" orient="horz" pos="781">
          <p15:clr>
            <a:srgbClr val="A4A3A4"/>
          </p15:clr>
        </p15:guide>
        <p15:guide id="6" pos="270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2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A689E7-69B7-43CD-ACDF-A373B782BC9A}" v="1" dt="2026-04-16T12:34:19.5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594" y="77"/>
      </p:cViewPr>
      <p:guideLst>
        <p:guide orient="horz" pos="2184"/>
        <p:guide pos="2880"/>
        <p:guide orient="horz" pos="2610"/>
        <p:guide pos="2827"/>
        <p:guide orient="horz" pos="781"/>
        <p:guide pos="27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ssone, Gabriel K." userId="10500d28-9c08-43f9-a009-f3a06e495180" providerId="ADAL" clId="{A0F2E37D-16C7-4BC7-81FB-BF7890290923}"/>
    <pc:docChg chg="undo custSel addSld delSld modSld sldOrd">
      <pc:chgData name="Cassone, Gabriel K." userId="10500d28-9c08-43f9-a009-f3a06e495180" providerId="ADAL" clId="{A0F2E37D-16C7-4BC7-81FB-BF7890290923}" dt="2026-04-16T12:38:18.659" v="1512" actId="1076"/>
      <pc:docMkLst>
        <pc:docMk/>
      </pc:docMkLst>
      <pc:sldChg chg="add ord">
        <pc:chgData name="Cassone, Gabriel K." userId="10500d28-9c08-43f9-a009-f3a06e495180" providerId="ADAL" clId="{A0F2E37D-16C7-4BC7-81FB-BF7890290923}" dt="2026-04-16T12:35:01.972" v="1504"/>
        <pc:sldMkLst>
          <pc:docMk/>
          <pc:sldMk cId="3338857439" sldId="302"/>
        </pc:sldMkLst>
      </pc:sldChg>
      <pc:sldChg chg="delSp modSp mod">
        <pc:chgData name="Cassone, Gabriel K." userId="10500d28-9c08-43f9-a009-f3a06e495180" providerId="ADAL" clId="{A0F2E37D-16C7-4BC7-81FB-BF7890290923}" dt="2026-04-16T12:38:03.583" v="1510" actId="1076"/>
        <pc:sldMkLst>
          <pc:docMk/>
          <pc:sldMk cId="1668741398" sldId="337"/>
        </pc:sldMkLst>
        <pc:spChg chg="del">
          <ac:chgData name="Cassone, Gabriel K." userId="10500d28-9c08-43f9-a009-f3a06e495180" providerId="ADAL" clId="{A0F2E37D-16C7-4BC7-81FB-BF7890290923}" dt="2026-04-16T12:37:47.782" v="1507" actId="21"/>
          <ac:spMkLst>
            <pc:docMk/>
            <pc:sldMk cId="1668741398" sldId="337"/>
            <ac:spMk id="8" creationId="{05A1C11A-EFE1-3150-D607-64923A517993}"/>
          </ac:spMkLst>
        </pc:spChg>
        <pc:spChg chg="del">
          <ac:chgData name="Cassone, Gabriel K." userId="10500d28-9c08-43f9-a009-f3a06e495180" providerId="ADAL" clId="{A0F2E37D-16C7-4BC7-81FB-BF7890290923}" dt="2026-04-16T12:37:50.468" v="1508" actId="21"/>
          <ac:spMkLst>
            <pc:docMk/>
            <pc:sldMk cId="1668741398" sldId="337"/>
            <ac:spMk id="9" creationId="{00000000-0000-0000-0000-000000000000}"/>
          </ac:spMkLst>
        </pc:spChg>
        <pc:picChg chg="mod">
          <ac:chgData name="Cassone, Gabriel K." userId="10500d28-9c08-43f9-a009-f3a06e495180" providerId="ADAL" clId="{A0F2E37D-16C7-4BC7-81FB-BF7890290923}" dt="2026-04-16T12:37:57.906" v="1509" actId="1076"/>
          <ac:picMkLst>
            <pc:docMk/>
            <pc:sldMk cId="1668741398" sldId="337"/>
            <ac:picMk id="2" creationId="{ABE6A92C-6BDF-6F36-E20D-678FDC8077C1}"/>
          </ac:picMkLst>
        </pc:picChg>
        <pc:picChg chg="mod">
          <ac:chgData name="Cassone, Gabriel K." userId="10500d28-9c08-43f9-a009-f3a06e495180" providerId="ADAL" clId="{A0F2E37D-16C7-4BC7-81FB-BF7890290923}" dt="2026-04-16T12:38:03.583" v="1510" actId="1076"/>
          <ac:picMkLst>
            <pc:docMk/>
            <pc:sldMk cId="1668741398" sldId="337"/>
            <ac:picMk id="6" creationId="{00000000-0000-0000-0000-000000000000}"/>
          </ac:picMkLst>
        </pc:picChg>
      </pc:sldChg>
      <pc:sldChg chg="del">
        <pc:chgData name="Cassone, Gabriel K." userId="10500d28-9c08-43f9-a009-f3a06e495180" providerId="ADAL" clId="{A0F2E37D-16C7-4BC7-81FB-BF7890290923}" dt="2026-04-16T12:36:31.007" v="1505" actId="2696"/>
        <pc:sldMkLst>
          <pc:docMk/>
          <pc:sldMk cId="3300524193" sldId="413"/>
        </pc:sldMkLst>
      </pc:sldChg>
      <pc:sldChg chg="delSp modSp mod">
        <pc:chgData name="Cassone, Gabriel K." userId="10500d28-9c08-43f9-a009-f3a06e495180" providerId="ADAL" clId="{A0F2E37D-16C7-4BC7-81FB-BF7890290923}" dt="2026-04-16T12:38:18.659" v="1512" actId="1076"/>
        <pc:sldMkLst>
          <pc:docMk/>
          <pc:sldMk cId="3788576632" sldId="432"/>
        </pc:sldMkLst>
        <pc:spChg chg="del">
          <ac:chgData name="Cassone, Gabriel K." userId="10500d28-9c08-43f9-a009-f3a06e495180" providerId="ADAL" clId="{A0F2E37D-16C7-4BC7-81FB-BF7890290923}" dt="2026-04-16T12:37:39.673" v="1506" actId="21"/>
          <ac:spMkLst>
            <pc:docMk/>
            <pc:sldMk cId="3788576632" sldId="432"/>
            <ac:spMk id="9" creationId="{51030A82-A4F8-1597-BD8A-B3782FD0560D}"/>
          </ac:spMkLst>
        </pc:spChg>
        <pc:picChg chg="mod">
          <ac:chgData name="Cassone, Gabriel K." userId="10500d28-9c08-43f9-a009-f3a06e495180" providerId="ADAL" clId="{A0F2E37D-16C7-4BC7-81FB-BF7890290923}" dt="2026-04-16T12:38:15.547" v="1511" actId="1076"/>
          <ac:picMkLst>
            <pc:docMk/>
            <pc:sldMk cId="3788576632" sldId="432"/>
            <ac:picMk id="2" creationId="{1886440C-C2C0-7B80-5533-AD2CB1418789}"/>
          </ac:picMkLst>
        </pc:picChg>
        <pc:picChg chg="mod">
          <ac:chgData name="Cassone, Gabriel K." userId="10500d28-9c08-43f9-a009-f3a06e495180" providerId="ADAL" clId="{A0F2E37D-16C7-4BC7-81FB-BF7890290923}" dt="2026-04-16T12:38:18.659" v="1512" actId="1076"/>
          <ac:picMkLst>
            <pc:docMk/>
            <pc:sldMk cId="3788576632" sldId="432"/>
            <ac:picMk id="6" creationId="{C2E39B1C-B95C-23D9-5075-047B0B738AB1}"/>
          </ac:picMkLst>
        </pc:picChg>
      </pc:sldChg>
      <pc:sldChg chg="new del">
        <pc:chgData name="Cassone, Gabriel K." userId="10500d28-9c08-43f9-a009-f3a06e495180" providerId="ADAL" clId="{A0F2E37D-16C7-4BC7-81FB-BF7890290923}" dt="2026-04-16T12:25:57.255" v="1499" actId="2696"/>
        <pc:sldMkLst>
          <pc:docMk/>
          <pc:sldMk cId="16057001" sldId="433"/>
        </pc:sldMkLst>
      </pc:sldChg>
      <pc:sldChg chg="new del">
        <pc:chgData name="Cassone, Gabriel K." userId="10500d28-9c08-43f9-a009-f3a06e495180" providerId="ADAL" clId="{A0F2E37D-16C7-4BC7-81FB-BF7890290923}" dt="2026-04-16T12:34:23.941" v="1502" actId="2696"/>
        <pc:sldMkLst>
          <pc:docMk/>
          <pc:sldMk cId="893727556" sldId="43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CBEDA-7392-4343-BEB2-9F44701C8AF3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0DF7E4-046F-4367-90D8-79D16F6D8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34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DF7E4-046F-4367-90D8-79D16F6D80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78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product are you selling? Are you selling anything else?</a:t>
            </a:r>
          </a:p>
          <a:p>
            <a:endParaRPr lang="en-US"/>
          </a:p>
          <a:p>
            <a:r>
              <a:rPr lang="en-US"/>
              <a:t>Customer</a:t>
            </a:r>
            <a:r>
              <a:rPr lang="en-US" baseline="0"/>
              <a:t> Solution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DF7E4-046F-4367-90D8-79D16F6D80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83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 are other things you are selling your customers.</a:t>
            </a:r>
          </a:p>
          <a:p>
            <a:endParaRPr lang="en-US"/>
          </a:p>
          <a:p>
            <a:r>
              <a:rPr lang="en-US"/>
              <a:t>How</a:t>
            </a:r>
            <a:r>
              <a:rPr lang="en-US" baseline="0"/>
              <a:t> important are these attributes to the people you sell to?</a:t>
            </a:r>
          </a:p>
          <a:p>
            <a:endParaRPr lang="en-US" baseline="0"/>
          </a:p>
          <a:p>
            <a:r>
              <a:rPr lang="en-US" baseline="0"/>
              <a:t>Quality is a multi-faceted variable relating to sizing, flavor, shelf-life, attractiveness, and lots of other things. This will vary by market channel.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DF7E4-046F-4367-90D8-79D16F6D80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55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DF7E4-046F-4367-90D8-79D16F6D80E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11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04B12-4E5D-4845-9FDD-EB5DEE52FD6F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96C76-3C05-4494-A139-E5D857C9F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457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04B12-4E5D-4845-9FDD-EB5DEE52FD6F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96C76-3C05-4494-A139-E5D857C9F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869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04B12-4E5D-4845-9FDD-EB5DEE52FD6F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96C76-3C05-4494-A139-E5D857C9F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69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0B9B1-1AD2-4C92-9F9F-FCF9FDC7DB48}" type="datetimeFigureOut">
              <a:rPr lang="en-US" smtClean="0">
                <a:solidFill>
                  <a:srgbClr val="FAEFD5"/>
                </a:solidFill>
                <a:latin typeface="Calibri"/>
              </a:rPr>
              <a:pPr/>
              <a:t>4/16/2026</a:t>
            </a:fld>
            <a:endParaRPr lang="en-US">
              <a:solidFill>
                <a:srgbClr val="FAEFD5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AEFD5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BA0-7E6C-4244-891F-14A5479BE1A4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5050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0B9B1-1AD2-4C92-9F9F-FCF9FDC7DB48}" type="datetimeFigureOut">
              <a:rPr lang="en-US" smtClean="0">
                <a:solidFill>
                  <a:srgbClr val="FAEFD5"/>
                </a:solidFill>
                <a:latin typeface="Calibri"/>
              </a:rPr>
              <a:pPr/>
              <a:t>4/16/2026</a:t>
            </a:fld>
            <a:endParaRPr lang="en-US">
              <a:solidFill>
                <a:srgbClr val="FAEFD5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AEFD5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BA0-7E6C-4244-891F-14A5479BE1A4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7717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0B9B1-1AD2-4C92-9F9F-FCF9FDC7DB48}" type="datetimeFigureOut">
              <a:rPr lang="en-US" smtClean="0">
                <a:solidFill>
                  <a:srgbClr val="FAEFD5"/>
                </a:solidFill>
                <a:latin typeface="Calibri"/>
              </a:rPr>
              <a:pPr/>
              <a:t>4/16/2026</a:t>
            </a:fld>
            <a:endParaRPr lang="en-US">
              <a:solidFill>
                <a:srgbClr val="FAEFD5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AEFD5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BA0-7E6C-4244-891F-14A5479BE1A4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8798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0B9B1-1AD2-4C92-9F9F-FCF9FDC7DB48}" type="datetimeFigureOut">
              <a:rPr lang="en-US" smtClean="0">
                <a:solidFill>
                  <a:srgbClr val="FAEFD5"/>
                </a:solidFill>
                <a:latin typeface="Calibri"/>
              </a:rPr>
              <a:pPr/>
              <a:t>4/16/2026</a:t>
            </a:fld>
            <a:endParaRPr lang="en-US">
              <a:solidFill>
                <a:srgbClr val="FAEFD5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AEFD5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BA0-7E6C-4244-891F-14A5479BE1A4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2085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0B9B1-1AD2-4C92-9F9F-FCF9FDC7DB48}" type="datetimeFigureOut">
              <a:rPr lang="en-US" smtClean="0">
                <a:solidFill>
                  <a:srgbClr val="FAEFD5"/>
                </a:solidFill>
                <a:latin typeface="Calibri"/>
              </a:rPr>
              <a:pPr/>
              <a:t>4/16/2026</a:t>
            </a:fld>
            <a:endParaRPr lang="en-US">
              <a:solidFill>
                <a:srgbClr val="FAEFD5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AEFD5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BA0-7E6C-4244-891F-14A5479BE1A4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7680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0B9B1-1AD2-4C92-9F9F-FCF9FDC7DB48}" type="datetimeFigureOut">
              <a:rPr lang="en-US" smtClean="0">
                <a:solidFill>
                  <a:srgbClr val="FAEFD5"/>
                </a:solidFill>
                <a:latin typeface="Calibri"/>
              </a:rPr>
              <a:pPr/>
              <a:t>4/16/2026</a:t>
            </a:fld>
            <a:endParaRPr lang="en-US">
              <a:solidFill>
                <a:srgbClr val="FAEFD5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AEFD5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BA0-7E6C-4244-891F-14A5479BE1A4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3442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0B9B1-1AD2-4C92-9F9F-FCF9FDC7DB48}" type="datetimeFigureOut">
              <a:rPr lang="en-US" smtClean="0">
                <a:solidFill>
                  <a:srgbClr val="FAEFD5"/>
                </a:solidFill>
                <a:latin typeface="Calibri"/>
              </a:rPr>
              <a:pPr/>
              <a:t>4/16/2026</a:t>
            </a:fld>
            <a:endParaRPr lang="en-US">
              <a:solidFill>
                <a:srgbClr val="FAEFD5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AEFD5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BA0-7E6C-4244-891F-14A5479BE1A4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7267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0B9B1-1AD2-4C92-9F9F-FCF9FDC7DB48}" type="datetimeFigureOut">
              <a:rPr lang="en-US" smtClean="0">
                <a:solidFill>
                  <a:srgbClr val="FAEFD5"/>
                </a:solidFill>
                <a:latin typeface="Calibri"/>
              </a:rPr>
              <a:pPr/>
              <a:t>4/16/2026</a:t>
            </a:fld>
            <a:endParaRPr lang="en-US">
              <a:solidFill>
                <a:srgbClr val="FAEFD5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AEFD5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BA0-7E6C-4244-891F-14A5479BE1A4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9760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6000">
                <a:latin typeface="Bodoni MT" panose="020706030806060202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Bodoni MT" panose="02070603080606020203" pitchFamily="18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04B12-4E5D-4845-9FDD-EB5DEE52FD6F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96C76-3C05-4494-A139-E5D857C9F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821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0B9B1-1AD2-4C92-9F9F-FCF9FDC7DB48}" type="datetimeFigureOut">
              <a:rPr lang="en-US" smtClean="0">
                <a:solidFill>
                  <a:srgbClr val="FAEFD5"/>
                </a:solidFill>
                <a:latin typeface="Calibri"/>
              </a:rPr>
              <a:pPr/>
              <a:t>4/16/2026</a:t>
            </a:fld>
            <a:endParaRPr lang="en-US">
              <a:solidFill>
                <a:srgbClr val="FAEFD5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A44BA0-7E6C-4244-891F-14A5479BE1A4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AEFD5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84572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0B9B1-1AD2-4C92-9F9F-FCF9FDC7DB48}" type="datetimeFigureOut">
              <a:rPr lang="en-US" smtClean="0">
                <a:solidFill>
                  <a:srgbClr val="FAEFD5"/>
                </a:solidFill>
                <a:latin typeface="Calibri"/>
              </a:rPr>
              <a:pPr/>
              <a:t>4/16/2026</a:t>
            </a:fld>
            <a:endParaRPr lang="en-US">
              <a:solidFill>
                <a:srgbClr val="FAEFD5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AEFD5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BA0-7E6C-4244-891F-14A5479BE1A4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8269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0B9B1-1AD2-4C92-9F9F-FCF9FDC7DB48}" type="datetimeFigureOut">
              <a:rPr lang="en-US" smtClean="0">
                <a:solidFill>
                  <a:srgbClr val="FAEFD5"/>
                </a:solidFill>
                <a:latin typeface="Calibri"/>
              </a:rPr>
              <a:pPr/>
              <a:t>4/16/2026</a:t>
            </a:fld>
            <a:endParaRPr lang="en-US">
              <a:solidFill>
                <a:srgbClr val="FAEFD5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AEFD5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44BA0-7E6C-4244-891F-14A5479BE1A4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4335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 userDrawn="1"/>
        </p:nvGrpSpPr>
        <p:grpSpPr>
          <a:xfrm>
            <a:off x="-2481019" y="-1826535"/>
            <a:ext cx="672345" cy="10767240"/>
            <a:chOff x="117122" y="63500"/>
            <a:chExt cx="562328" cy="6754039"/>
          </a:xfrm>
        </p:grpSpPr>
        <p:sp>
          <p:nvSpPr>
            <p:cNvPr id="58" name="Oval 57"/>
            <p:cNvSpPr/>
            <p:nvPr userDrawn="1"/>
          </p:nvSpPr>
          <p:spPr>
            <a:xfrm>
              <a:off x="117122" y="63500"/>
              <a:ext cx="304800" cy="304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9" name="Oval 58"/>
            <p:cNvSpPr/>
            <p:nvPr userDrawn="1"/>
          </p:nvSpPr>
          <p:spPr>
            <a:xfrm>
              <a:off x="467078" y="303389"/>
              <a:ext cx="212372" cy="21237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0" name="Oval 59"/>
            <p:cNvSpPr/>
            <p:nvPr userDrawn="1"/>
          </p:nvSpPr>
          <p:spPr>
            <a:xfrm>
              <a:off x="117122" y="468313"/>
              <a:ext cx="304800" cy="304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1" name="Oval 60"/>
            <p:cNvSpPr/>
            <p:nvPr userDrawn="1"/>
          </p:nvSpPr>
          <p:spPr>
            <a:xfrm>
              <a:off x="467078" y="708202"/>
              <a:ext cx="212372" cy="21237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2" name="Oval 61"/>
            <p:cNvSpPr/>
            <p:nvPr userDrawn="1"/>
          </p:nvSpPr>
          <p:spPr>
            <a:xfrm>
              <a:off x="117122" y="873126"/>
              <a:ext cx="304800" cy="304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3" name="Oval 62"/>
            <p:cNvSpPr/>
            <p:nvPr userDrawn="1"/>
          </p:nvSpPr>
          <p:spPr>
            <a:xfrm>
              <a:off x="467078" y="1113015"/>
              <a:ext cx="212372" cy="21237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4" name="Oval 63"/>
            <p:cNvSpPr/>
            <p:nvPr userDrawn="1"/>
          </p:nvSpPr>
          <p:spPr>
            <a:xfrm>
              <a:off x="117122" y="1277939"/>
              <a:ext cx="304800" cy="304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5" name="Oval 64"/>
            <p:cNvSpPr/>
            <p:nvPr userDrawn="1"/>
          </p:nvSpPr>
          <p:spPr>
            <a:xfrm>
              <a:off x="467078" y="1517828"/>
              <a:ext cx="212372" cy="21237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6" name="Oval 65"/>
            <p:cNvSpPr/>
            <p:nvPr userDrawn="1"/>
          </p:nvSpPr>
          <p:spPr>
            <a:xfrm>
              <a:off x="117122" y="1678785"/>
              <a:ext cx="304800" cy="304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7" name="Oval 66"/>
            <p:cNvSpPr/>
            <p:nvPr userDrawn="1"/>
          </p:nvSpPr>
          <p:spPr>
            <a:xfrm>
              <a:off x="467078" y="1918674"/>
              <a:ext cx="212372" cy="21237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8" name="Oval 67"/>
            <p:cNvSpPr/>
            <p:nvPr userDrawn="1"/>
          </p:nvSpPr>
          <p:spPr>
            <a:xfrm>
              <a:off x="117122" y="2079631"/>
              <a:ext cx="304800" cy="304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9" name="Oval 68"/>
            <p:cNvSpPr/>
            <p:nvPr userDrawn="1"/>
          </p:nvSpPr>
          <p:spPr>
            <a:xfrm>
              <a:off x="467078" y="2319520"/>
              <a:ext cx="212372" cy="21237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0" name="Oval 69"/>
            <p:cNvSpPr/>
            <p:nvPr userDrawn="1"/>
          </p:nvSpPr>
          <p:spPr>
            <a:xfrm>
              <a:off x="117122" y="2480477"/>
              <a:ext cx="304800" cy="304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1" name="Oval 70"/>
            <p:cNvSpPr/>
            <p:nvPr userDrawn="1"/>
          </p:nvSpPr>
          <p:spPr>
            <a:xfrm>
              <a:off x="467078" y="2720366"/>
              <a:ext cx="212372" cy="21237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2" name="Oval 71"/>
            <p:cNvSpPr/>
            <p:nvPr userDrawn="1"/>
          </p:nvSpPr>
          <p:spPr>
            <a:xfrm>
              <a:off x="117122" y="2885290"/>
              <a:ext cx="304800" cy="304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3" name="Oval 72"/>
            <p:cNvSpPr/>
            <p:nvPr userDrawn="1"/>
          </p:nvSpPr>
          <p:spPr>
            <a:xfrm>
              <a:off x="467078" y="3125179"/>
              <a:ext cx="212372" cy="21237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4" name="Oval 73"/>
            <p:cNvSpPr/>
            <p:nvPr userDrawn="1"/>
          </p:nvSpPr>
          <p:spPr>
            <a:xfrm>
              <a:off x="117122" y="3290103"/>
              <a:ext cx="304800" cy="304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5" name="Oval 74"/>
            <p:cNvSpPr/>
            <p:nvPr userDrawn="1"/>
          </p:nvSpPr>
          <p:spPr>
            <a:xfrm>
              <a:off x="467078" y="3529992"/>
              <a:ext cx="212372" cy="21237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6" name="Oval 75"/>
            <p:cNvSpPr/>
            <p:nvPr userDrawn="1"/>
          </p:nvSpPr>
          <p:spPr>
            <a:xfrm>
              <a:off x="117122" y="3694916"/>
              <a:ext cx="304800" cy="304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7" name="Oval 76"/>
            <p:cNvSpPr/>
            <p:nvPr userDrawn="1"/>
          </p:nvSpPr>
          <p:spPr>
            <a:xfrm>
              <a:off x="467078" y="3934805"/>
              <a:ext cx="212372" cy="21237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8" name="Oval 77"/>
            <p:cNvSpPr/>
            <p:nvPr userDrawn="1"/>
          </p:nvSpPr>
          <p:spPr>
            <a:xfrm>
              <a:off x="117122" y="4095762"/>
              <a:ext cx="304800" cy="304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9" name="Oval 78"/>
            <p:cNvSpPr/>
            <p:nvPr userDrawn="1"/>
          </p:nvSpPr>
          <p:spPr>
            <a:xfrm>
              <a:off x="467078" y="4335651"/>
              <a:ext cx="212372" cy="21237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0" name="Oval 79"/>
            <p:cNvSpPr/>
            <p:nvPr userDrawn="1"/>
          </p:nvSpPr>
          <p:spPr>
            <a:xfrm>
              <a:off x="117122" y="4496608"/>
              <a:ext cx="304800" cy="304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1" name="Oval 80"/>
            <p:cNvSpPr/>
            <p:nvPr userDrawn="1"/>
          </p:nvSpPr>
          <p:spPr>
            <a:xfrm>
              <a:off x="467078" y="4736497"/>
              <a:ext cx="212372" cy="21237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2" name="Oval 81"/>
            <p:cNvSpPr/>
            <p:nvPr userDrawn="1"/>
          </p:nvSpPr>
          <p:spPr>
            <a:xfrm>
              <a:off x="117122" y="4897454"/>
              <a:ext cx="304800" cy="304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3" name="Oval 82"/>
            <p:cNvSpPr/>
            <p:nvPr userDrawn="1"/>
          </p:nvSpPr>
          <p:spPr>
            <a:xfrm>
              <a:off x="467078" y="5137343"/>
              <a:ext cx="212372" cy="21237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4" name="Oval 83"/>
            <p:cNvSpPr/>
            <p:nvPr userDrawn="1"/>
          </p:nvSpPr>
          <p:spPr>
            <a:xfrm>
              <a:off x="117122" y="5302267"/>
              <a:ext cx="304800" cy="304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5" name="Oval 84"/>
            <p:cNvSpPr/>
            <p:nvPr userDrawn="1"/>
          </p:nvSpPr>
          <p:spPr>
            <a:xfrm>
              <a:off x="467078" y="5542156"/>
              <a:ext cx="212372" cy="21237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6" name="Oval 85"/>
            <p:cNvSpPr/>
            <p:nvPr userDrawn="1"/>
          </p:nvSpPr>
          <p:spPr>
            <a:xfrm>
              <a:off x="117122" y="5707080"/>
              <a:ext cx="304800" cy="304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7" name="Oval 86"/>
            <p:cNvSpPr/>
            <p:nvPr userDrawn="1"/>
          </p:nvSpPr>
          <p:spPr>
            <a:xfrm>
              <a:off x="467078" y="5946969"/>
              <a:ext cx="212372" cy="21237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8" name="Oval 87"/>
            <p:cNvSpPr/>
            <p:nvPr userDrawn="1"/>
          </p:nvSpPr>
          <p:spPr>
            <a:xfrm>
              <a:off x="117122" y="6111893"/>
              <a:ext cx="304800" cy="304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9" name="Oval 88"/>
            <p:cNvSpPr/>
            <p:nvPr userDrawn="1"/>
          </p:nvSpPr>
          <p:spPr>
            <a:xfrm>
              <a:off x="467078" y="6351782"/>
              <a:ext cx="212372" cy="21237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0" name="Oval 89"/>
            <p:cNvSpPr/>
            <p:nvPr userDrawn="1"/>
          </p:nvSpPr>
          <p:spPr>
            <a:xfrm>
              <a:off x="117122" y="6512739"/>
              <a:ext cx="304800" cy="304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D84B2E5-E85E-96A5-A522-51A8AAA3A6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7" y="5792405"/>
            <a:ext cx="1943099" cy="9521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85E413-7111-B951-4D7A-B39A06563835}"/>
              </a:ext>
            </a:extLst>
          </p:cNvPr>
          <p:cNvSpPr txBox="1"/>
          <p:nvPr userDrawn="1"/>
        </p:nvSpPr>
        <p:spPr>
          <a:xfrm>
            <a:off x="7148327" y="6155737"/>
            <a:ext cx="25849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 err="1">
                <a:solidFill>
                  <a:srgbClr val="0033A0"/>
                </a:solidFill>
                <a:latin typeface="Trade Gothic Next" panose="020F0502020204030204" pitchFamily="34" charset="0"/>
                <a:cs typeface="Trade Gothic Next" panose="020F0502020204030204" pitchFamily="34" charset="0"/>
              </a:rPr>
              <a:t>ccd.uky.edu</a:t>
            </a:r>
            <a:endParaRPr lang="en-US" sz="1350" dirty="0">
              <a:solidFill>
                <a:srgbClr val="0033A0"/>
              </a:solidFill>
              <a:latin typeface="Trade Gothic Next" panose="020F0502020204030204" pitchFamily="34" charset="0"/>
              <a:cs typeface="Trade Gothic Nex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159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4224" y="1651363"/>
            <a:ext cx="6858000" cy="982053"/>
          </a:xfrm>
        </p:spPr>
        <p:txBody>
          <a:bodyPr anchor="b">
            <a:normAutofit/>
          </a:bodyPr>
          <a:lstStyle>
            <a:lvl1pPr algn="l">
              <a:defRPr sz="3750">
                <a:latin typeface="Trade Gothic Next" panose="020B05030403030200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4224" y="2834543"/>
            <a:ext cx="6858000" cy="422205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aseline="0">
                <a:latin typeface="Trade Gothic Next" panose="020B05030403030200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FirstName </a:t>
            </a:r>
            <a:r>
              <a:rPr lang="en-US" dirty="0" err="1"/>
              <a:t>Lastname</a:t>
            </a:r>
            <a:r>
              <a:rPr lang="en-US" dirty="0"/>
              <a:t>, Job Title</a:t>
            </a:r>
          </a:p>
        </p:txBody>
      </p:sp>
      <p:cxnSp>
        <p:nvCxnSpPr>
          <p:cNvPr id="109" name="Straight Connector 108"/>
          <p:cNvCxnSpPr/>
          <p:nvPr userDrawn="1"/>
        </p:nvCxnSpPr>
        <p:spPr>
          <a:xfrm>
            <a:off x="1374223" y="2708851"/>
            <a:ext cx="6716486" cy="0"/>
          </a:xfrm>
          <a:prstGeom prst="line">
            <a:avLst/>
          </a:prstGeom>
          <a:ln w="101600" cap="rnd">
            <a:solidFill>
              <a:srgbClr val="003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5994485-1CAF-F833-D82F-10DABCF7284C}"/>
              </a:ext>
            </a:extLst>
          </p:cNvPr>
          <p:cNvSpPr txBox="1"/>
          <p:nvPr userDrawn="1"/>
        </p:nvSpPr>
        <p:spPr>
          <a:xfrm>
            <a:off x="2286000" y="3244334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350" dirty="0"/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AA29F08-5ABB-1569-77CC-793B19A6DE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7" y="5792405"/>
            <a:ext cx="1943099" cy="9521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C0038A-B22C-F381-CE8C-DFBB1F4D3673}"/>
              </a:ext>
            </a:extLst>
          </p:cNvPr>
          <p:cNvSpPr txBox="1"/>
          <p:nvPr userDrawn="1"/>
        </p:nvSpPr>
        <p:spPr>
          <a:xfrm>
            <a:off x="7148327" y="6155737"/>
            <a:ext cx="25849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 err="1">
                <a:solidFill>
                  <a:srgbClr val="0033A0"/>
                </a:solidFill>
                <a:latin typeface="Trade Gothic Next" panose="020F0502020204030204" pitchFamily="34" charset="0"/>
                <a:cs typeface="Trade Gothic Next" panose="020F0502020204030204" pitchFamily="34" charset="0"/>
              </a:rPr>
              <a:t>ccd.uky.edu</a:t>
            </a:r>
            <a:endParaRPr lang="en-US" sz="1350" dirty="0">
              <a:solidFill>
                <a:srgbClr val="0033A0"/>
              </a:solidFill>
              <a:latin typeface="Trade Gothic Next" panose="020F0502020204030204" pitchFamily="34" charset="0"/>
              <a:cs typeface="Trade Gothic Nex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597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4224" y="3391263"/>
            <a:ext cx="6858000" cy="982053"/>
          </a:xfrm>
        </p:spPr>
        <p:txBody>
          <a:bodyPr anchor="b">
            <a:normAutofit/>
          </a:bodyPr>
          <a:lstStyle>
            <a:lvl1pPr algn="l">
              <a:defRPr sz="3750">
                <a:latin typeface="Trade Gothic Next" panose="020B05030403030200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4224" y="4574443"/>
            <a:ext cx="6858000" cy="422205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aseline="0">
                <a:latin typeface="Trade Gothic Next" panose="020B05030403030200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Savannah Columbia, Extension Associate</a:t>
            </a:r>
          </a:p>
        </p:txBody>
      </p:sp>
      <p:cxnSp>
        <p:nvCxnSpPr>
          <p:cNvPr id="109" name="Straight Connector 108"/>
          <p:cNvCxnSpPr/>
          <p:nvPr userDrawn="1"/>
        </p:nvCxnSpPr>
        <p:spPr>
          <a:xfrm>
            <a:off x="1374223" y="4448751"/>
            <a:ext cx="6716486" cy="0"/>
          </a:xfrm>
          <a:prstGeom prst="line">
            <a:avLst/>
          </a:prstGeom>
          <a:ln w="101600" cap="rnd">
            <a:solidFill>
              <a:srgbClr val="003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E991A50-8C6D-1F78-F002-F31C6DACC8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7" y="5792405"/>
            <a:ext cx="1943099" cy="9521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BEF5CE-A99E-CEC6-614E-02AD4B6DEE23}"/>
              </a:ext>
            </a:extLst>
          </p:cNvPr>
          <p:cNvSpPr txBox="1"/>
          <p:nvPr userDrawn="1"/>
        </p:nvSpPr>
        <p:spPr>
          <a:xfrm>
            <a:off x="7148327" y="6155737"/>
            <a:ext cx="25849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 err="1">
                <a:solidFill>
                  <a:srgbClr val="0033A0"/>
                </a:solidFill>
                <a:latin typeface="Trade Gothic Next" panose="020F0502020204030204" pitchFamily="34" charset="0"/>
                <a:cs typeface="Trade Gothic Next" panose="020F0502020204030204" pitchFamily="34" charset="0"/>
              </a:rPr>
              <a:t>ccd.uky.edu</a:t>
            </a:r>
            <a:endParaRPr lang="en-US" sz="1350" dirty="0">
              <a:solidFill>
                <a:srgbClr val="0033A0"/>
              </a:solidFill>
              <a:latin typeface="Trade Gothic Next" panose="020F0502020204030204" pitchFamily="34" charset="0"/>
              <a:cs typeface="Trade Gothic Nex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5641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>
              <a:defRPr sz="3300">
                <a:solidFill>
                  <a:schemeClr val="tx1"/>
                </a:solidFill>
                <a:latin typeface="Trade Gothic Next" panose="020B0503040303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latin typeface="Trade Gothic Next" panose="020B0503040303020004" pitchFamily="34" charset="0"/>
              </a:defRPr>
            </a:lvl1pPr>
            <a:lvl2pPr>
              <a:defRPr sz="2100">
                <a:latin typeface="Trade Gothic Next" panose="020B0503040303020004" pitchFamily="34" charset="0"/>
              </a:defRPr>
            </a:lvl2pPr>
            <a:lvl3pPr>
              <a:defRPr sz="1800">
                <a:latin typeface="Trade Gothic Next" panose="020B0503040303020004" pitchFamily="34" charset="0"/>
              </a:defRPr>
            </a:lvl3pPr>
            <a:lvl4pPr>
              <a:defRPr sz="1500">
                <a:latin typeface="Trade Gothic Next" panose="020B0503040303020004" pitchFamily="34" charset="0"/>
              </a:defRPr>
            </a:lvl4pPr>
            <a:lvl5pPr>
              <a:defRPr sz="1500">
                <a:latin typeface="Trade Gothic Next" panose="020B05030403030200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628650" y="1694439"/>
            <a:ext cx="6716486" cy="0"/>
          </a:xfrm>
          <a:prstGeom prst="line">
            <a:avLst/>
          </a:prstGeom>
          <a:ln w="101600" cap="rnd">
            <a:solidFill>
              <a:srgbClr val="0033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EE0323E-C541-9136-DA66-AA659E8A4A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7" y="5792405"/>
            <a:ext cx="1943099" cy="9521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1593A3-D425-5A4E-B897-9103F47F4E5F}"/>
              </a:ext>
            </a:extLst>
          </p:cNvPr>
          <p:cNvSpPr txBox="1"/>
          <p:nvPr userDrawn="1"/>
        </p:nvSpPr>
        <p:spPr>
          <a:xfrm>
            <a:off x="7148327" y="6155737"/>
            <a:ext cx="25849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 err="1">
                <a:solidFill>
                  <a:srgbClr val="0033A0"/>
                </a:solidFill>
                <a:latin typeface="Trade Gothic Next" panose="020F0502020204030204" pitchFamily="34" charset="0"/>
                <a:cs typeface="Trade Gothic Next" panose="020F0502020204030204" pitchFamily="34" charset="0"/>
              </a:rPr>
              <a:t>ccd.uky.edu</a:t>
            </a:r>
            <a:endParaRPr lang="en-US" sz="1350" dirty="0">
              <a:solidFill>
                <a:srgbClr val="0033A0"/>
              </a:solidFill>
              <a:latin typeface="Trade Gothic Next" panose="020F0502020204030204" pitchFamily="34" charset="0"/>
              <a:cs typeface="Trade Gothic Nex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0765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458897" y="244444"/>
            <a:ext cx="7886700" cy="786230"/>
          </a:xfrm>
        </p:spPr>
        <p:txBody>
          <a:bodyPr anchor="b">
            <a:normAutofit/>
          </a:bodyPr>
          <a:lstStyle>
            <a:lvl1pPr>
              <a:defRPr sz="3300">
                <a:solidFill>
                  <a:schemeClr val="tx1"/>
                </a:solidFill>
                <a:latin typeface="Trade Gothic Next" panose="020B0503040303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idx="1"/>
          </p:nvPr>
        </p:nvSpPr>
        <p:spPr>
          <a:xfrm>
            <a:off x="723900" y="1421509"/>
            <a:ext cx="7646700" cy="4222286"/>
          </a:xfrm>
        </p:spPr>
        <p:txBody>
          <a:bodyPr>
            <a:normAutofit/>
          </a:bodyPr>
          <a:lstStyle>
            <a:lvl1pPr>
              <a:defRPr sz="2400">
                <a:latin typeface="Trade Gothic Next" panose="020B0503040303020004" pitchFamily="34" charset="0"/>
              </a:defRPr>
            </a:lvl1pPr>
            <a:lvl2pPr>
              <a:defRPr sz="2100">
                <a:latin typeface="Trade Gothic Next" panose="020B0503040303020004" pitchFamily="34" charset="0"/>
              </a:defRPr>
            </a:lvl2pPr>
            <a:lvl3pPr>
              <a:defRPr sz="1800">
                <a:latin typeface="Trade Gothic Next" panose="020B0503040303020004" pitchFamily="34" charset="0"/>
              </a:defRPr>
            </a:lvl3pPr>
            <a:lvl4pPr>
              <a:defRPr sz="1500">
                <a:latin typeface="Trade Gothic Next" panose="020B0503040303020004" pitchFamily="34" charset="0"/>
              </a:defRPr>
            </a:lvl4pPr>
            <a:lvl5pPr>
              <a:defRPr sz="1500">
                <a:latin typeface="Trade Gothic Next" panose="020B05030403030200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9" name="Group 38"/>
          <p:cNvGrpSpPr/>
          <p:nvPr userDrawn="1"/>
        </p:nvGrpSpPr>
        <p:grpSpPr>
          <a:xfrm rot="10800000">
            <a:off x="471291" y="1115503"/>
            <a:ext cx="7253962" cy="108192"/>
            <a:chOff x="-71435" y="1113063"/>
            <a:chExt cx="9671949" cy="108192"/>
          </a:xfrm>
        </p:grpSpPr>
        <p:cxnSp>
          <p:nvCxnSpPr>
            <p:cNvPr id="40" name="Straight Connector 39"/>
            <p:cNvCxnSpPr/>
            <p:nvPr userDrawn="1"/>
          </p:nvCxnSpPr>
          <p:spPr>
            <a:xfrm>
              <a:off x="645200" y="1167159"/>
              <a:ext cx="8955314" cy="0"/>
            </a:xfrm>
            <a:prstGeom prst="line">
              <a:avLst/>
            </a:prstGeom>
            <a:ln w="101600" cap="rnd">
              <a:solidFill>
                <a:srgbClr val="0033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/>
            <p:cNvGrpSpPr/>
            <p:nvPr userDrawn="1"/>
          </p:nvGrpSpPr>
          <p:grpSpPr>
            <a:xfrm>
              <a:off x="-71435" y="1113063"/>
              <a:ext cx="609450" cy="108192"/>
              <a:chOff x="572294" y="1645235"/>
              <a:chExt cx="627148" cy="111335"/>
            </a:xfrm>
          </p:grpSpPr>
          <p:sp>
            <p:nvSpPr>
              <p:cNvPr id="42" name="Oval 41"/>
              <p:cNvSpPr/>
              <p:nvPr userDrawn="1"/>
            </p:nvSpPr>
            <p:spPr>
              <a:xfrm>
                <a:off x="572294" y="1645235"/>
                <a:ext cx="111335" cy="111335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rgbClr val="0033A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highlight>
                    <a:srgbClr val="0033A0"/>
                  </a:highlight>
                </a:endParaRPr>
              </a:p>
            </p:txBody>
          </p:sp>
          <p:sp>
            <p:nvSpPr>
              <p:cNvPr id="43" name="Oval 42"/>
              <p:cNvSpPr/>
              <p:nvPr userDrawn="1"/>
            </p:nvSpPr>
            <p:spPr>
              <a:xfrm>
                <a:off x="743438" y="1645235"/>
                <a:ext cx="111335" cy="111335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rgbClr val="0033A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highlight>
                    <a:srgbClr val="0033A0"/>
                  </a:highlight>
                </a:endParaRPr>
              </a:p>
            </p:txBody>
          </p:sp>
          <p:sp>
            <p:nvSpPr>
              <p:cNvPr id="44" name="Oval 43"/>
              <p:cNvSpPr/>
              <p:nvPr userDrawn="1"/>
            </p:nvSpPr>
            <p:spPr>
              <a:xfrm>
                <a:off x="914582" y="1645235"/>
                <a:ext cx="111335" cy="111335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0033A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highlight>
                    <a:srgbClr val="0033A0"/>
                  </a:highlight>
                </a:endParaRPr>
              </a:p>
            </p:txBody>
          </p:sp>
          <p:sp>
            <p:nvSpPr>
              <p:cNvPr id="45" name="Oval 44"/>
              <p:cNvSpPr/>
              <p:nvPr userDrawn="1"/>
            </p:nvSpPr>
            <p:spPr>
              <a:xfrm>
                <a:off x="1088107" y="1645235"/>
                <a:ext cx="111335" cy="111335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rgbClr val="0033A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highlight>
                    <a:srgbClr val="0033A0"/>
                  </a:highlight>
                </a:endParaRPr>
              </a:p>
            </p:txBody>
          </p:sp>
        </p:grpSp>
      </p:grp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40FFDD8-7073-8209-9FB0-8C27035E59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7" y="5792405"/>
            <a:ext cx="1943099" cy="9521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CEE135-AAF6-5F37-5081-1EA80F7F5B31}"/>
              </a:ext>
            </a:extLst>
          </p:cNvPr>
          <p:cNvSpPr txBox="1"/>
          <p:nvPr userDrawn="1"/>
        </p:nvSpPr>
        <p:spPr>
          <a:xfrm>
            <a:off x="7148327" y="6155737"/>
            <a:ext cx="25849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 err="1">
                <a:solidFill>
                  <a:srgbClr val="0033A0"/>
                </a:solidFill>
                <a:latin typeface="Trade Gothic Next" panose="020F0502020204030204" pitchFamily="34" charset="0"/>
                <a:cs typeface="Trade Gothic Next" panose="020F0502020204030204" pitchFamily="34" charset="0"/>
              </a:rPr>
              <a:t>ccd.uky.edu</a:t>
            </a:r>
            <a:endParaRPr lang="en-US" sz="1350" dirty="0">
              <a:solidFill>
                <a:srgbClr val="0033A0"/>
              </a:solidFill>
              <a:latin typeface="Trade Gothic Next" panose="020F0502020204030204" pitchFamily="34" charset="0"/>
              <a:cs typeface="Trade Gothic Nex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081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458897" y="244444"/>
            <a:ext cx="7886700" cy="786230"/>
          </a:xfrm>
        </p:spPr>
        <p:txBody>
          <a:bodyPr anchor="b">
            <a:normAutofit/>
          </a:bodyPr>
          <a:lstStyle>
            <a:lvl1pPr>
              <a:defRPr sz="3300">
                <a:solidFill>
                  <a:schemeClr val="tx1"/>
                </a:solidFill>
                <a:latin typeface="Trade Gothic Next" panose="020B0503040303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idx="1"/>
          </p:nvPr>
        </p:nvSpPr>
        <p:spPr>
          <a:xfrm>
            <a:off x="723900" y="1421509"/>
            <a:ext cx="7646700" cy="4222286"/>
          </a:xfrm>
        </p:spPr>
        <p:txBody>
          <a:bodyPr>
            <a:normAutofit/>
          </a:bodyPr>
          <a:lstStyle>
            <a:lvl1pPr>
              <a:defRPr sz="2400">
                <a:latin typeface="Trade Gothic Next" panose="020B0503040303020004" pitchFamily="34" charset="0"/>
              </a:defRPr>
            </a:lvl1pPr>
            <a:lvl2pPr>
              <a:defRPr sz="2100">
                <a:latin typeface="Trade Gothic Next" panose="020B0503040303020004" pitchFamily="34" charset="0"/>
              </a:defRPr>
            </a:lvl2pPr>
            <a:lvl3pPr>
              <a:defRPr sz="1800">
                <a:latin typeface="Trade Gothic Next" panose="020B0503040303020004" pitchFamily="34" charset="0"/>
              </a:defRPr>
            </a:lvl3pPr>
            <a:lvl4pPr>
              <a:defRPr sz="1500">
                <a:latin typeface="Trade Gothic Next" panose="020B0503040303020004" pitchFamily="34" charset="0"/>
              </a:defRPr>
            </a:lvl4pPr>
            <a:lvl5pPr>
              <a:defRPr sz="1500">
                <a:latin typeface="Trade Gothic Next" panose="020B05030403030200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9" name="Group 38"/>
          <p:cNvGrpSpPr/>
          <p:nvPr userDrawn="1"/>
        </p:nvGrpSpPr>
        <p:grpSpPr>
          <a:xfrm rot="10800000">
            <a:off x="471291" y="1115503"/>
            <a:ext cx="7253962" cy="108192"/>
            <a:chOff x="-71435" y="1113063"/>
            <a:chExt cx="9671949" cy="108192"/>
          </a:xfrm>
        </p:grpSpPr>
        <p:cxnSp>
          <p:nvCxnSpPr>
            <p:cNvPr id="40" name="Straight Connector 39"/>
            <p:cNvCxnSpPr/>
            <p:nvPr userDrawn="1"/>
          </p:nvCxnSpPr>
          <p:spPr>
            <a:xfrm>
              <a:off x="645200" y="1167159"/>
              <a:ext cx="8955314" cy="0"/>
            </a:xfrm>
            <a:prstGeom prst="line">
              <a:avLst/>
            </a:prstGeom>
            <a:ln w="101600" cap="rnd">
              <a:solidFill>
                <a:srgbClr val="0033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/>
            <p:cNvGrpSpPr/>
            <p:nvPr userDrawn="1"/>
          </p:nvGrpSpPr>
          <p:grpSpPr>
            <a:xfrm>
              <a:off x="-71435" y="1113063"/>
              <a:ext cx="609450" cy="108192"/>
              <a:chOff x="572294" y="1645235"/>
              <a:chExt cx="627148" cy="111335"/>
            </a:xfrm>
          </p:grpSpPr>
          <p:sp>
            <p:nvSpPr>
              <p:cNvPr id="42" name="Oval 41"/>
              <p:cNvSpPr/>
              <p:nvPr userDrawn="1"/>
            </p:nvSpPr>
            <p:spPr>
              <a:xfrm>
                <a:off x="572294" y="1645235"/>
                <a:ext cx="111335" cy="111335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rgbClr val="0033A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3" name="Oval 42"/>
              <p:cNvSpPr/>
              <p:nvPr userDrawn="1"/>
            </p:nvSpPr>
            <p:spPr>
              <a:xfrm>
                <a:off x="743438" y="1645235"/>
                <a:ext cx="111335" cy="111335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rgbClr val="0033A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4" name="Oval 43"/>
              <p:cNvSpPr/>
              <p:nvPr userDrawn="1"/>
            </p:nvSpPr>
            <p:spPr>
              <a:xfrm>
                <a:off x="914582" y="1645235"/>
                <a:ext cx="111335" cy="111335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0033A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5" name="Oval 44"/>
              <p:cNvSpPr/>
              <p:nvPr userDrawn="1"/>
            </p:nvSpPr>
            <p:spPr>
              <a:xfrm>
                <a:off x="1088107" y="1645235"/>
                <a:ext cx="111335" cy="111335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rgbClr val="0033A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734419D-BA54-5FEF-0AEE-6E7D91D5B3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7" y="5792405"/>
            <a:ext cx="1943099" cy="9521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E814B1-B4C2-D2DD-62AA-1152CCAF7CA2}"/>
              </a:ext>
            </a:extLst>
          </p:cNvPr>
          <p:cNvSpPr txBox="1"/>
          <p:nvPr userDrawn="1"/>
        </p:nvSpPr>
        <p:spPr>
          <a:xfrm>
            <a:off x="7148327" y="6155737"/>
            <a:ext cx="25849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 err="1">
                <a:solidFill>
                  <a:srgbClr val="0033A0"/>
                </a:solidFill>
                <a:latin typeface="Trade Gothic Next" panose="020F0502020204030204" pitchFamily="34" charset="0"/>
                <a:cs typeface="Trade Gothic Next" panose="020F0502020204030204" pitchFamily="34" charset="0"/>
              </a:rPr>
              <a:t>ccd.uky.edu</a:t>
            </a:r>
            <a:endParaRPr lang="en-US" sz="1350" dirty="0">
              <a:solidFill>
                <a:srgbClr val="0033A0"/>
              </a:solidFill>
              <a:latin typeface="Trade Gothic Next" panose="020F0502020204030204" pitchFamily="34" charset="0"/>
              <a:cs typeface="Trade Gothic Nex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9066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668" y="6518855"/>
            <a:ext cx="117934" cy="207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897" y="244444"/>
            <a:ext cx="7886700" cy="786230"/>
          </a:xfrm>
        </p:spPr>
        <p:txBody>
          <a:bodyPr anchor="b">
            <a:normAutofit/>
          </a:bodyPr>
          <a:lstStyle>
            <a:lvl1pPr>
              <a:defRPr sz="3300">
                <a:solidFill>
                  <a:schemeClr val="tx1"/>
                </a:solidFill>
                <a:latin typeface="Trade Gothic Next" panose="020B0503040303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1421509"/>
            <a:ext cx="7646700" cy="4222286"/>
          </a:xfrm>
        </p:spPr>
        <p:txBody>
          <a:bodyPr>
            <a:normAutofit/>
          </a:bodyPr>
          <a:lstStyle>
            <a:lvl1pPr>
              <a:defRPr sz="2400">
                <a:latin typeface="Trade Gothic Next" panose="020B0503040303020004" pitchFamily="34" charset="0"/>
              </a:defRPr>
            </a:lvl1pPr>
            <a:lvl2pPr>
              <a:defRPr sz="2100">
                <a:latin typeface="Trade Gothic Next" panose="020B0503040303020004" pitchFamily="34" charset="0"/>
              </a:defRPr>
            </a:lvl2pPr>
            <a:lvl3pPr>
              <a:defRPr sz="1800">
                <a:latin typeface="Trade Gothic Next" panose="020B0503040303020004" pitchFamily="34" charset="0"/>
              </a:defRPr>
            </a:lvl3pPr>
            <a:lvl4pPr>
              <a:defRPr sz="1500">
                <a:latin typeface="Trade Gothic Next" panose="020B0503040303020004" pitchFamily="34" charset="0"/>
              </a:defRPr>
            </a:lvl4pPr>
            <a:lvl5pPr>
              <a:defRPr sz="1500">
                <a:latin typeface="Trade Gothic Next" panose="020B05030403030200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 rot="10800000">
            <a:off x="471291" y="1115503"/>
            <a:ext cx="7253962" cy="108192"/>
            <a:chOff x="-71435" y="1113063"/>
            <a:chExt cx="9671949" cy="108192"/>
          </a:xfrm>
        </p:grpSpPr>
        <p:cxnSp>
          <p:nvCxnSpPr>
            <p:cNvPr id="4" name="Straight Connector 3"/>
            <p:cNvCxnSpPr/>
            <p:nvPr userDrawn="1"/>
          </p:nvCxnSpPr>
          <p:spPr>
            <a:xfrm>
              <a:off x="645200" y="1167159"/>
              <a:ext cx="8955314" cy="0"/>
            </a:xfrm>
            <a:prstGeom prst="line">
              <a:avLst/>
            </a:prstGeom>
            <a:ln w="101600" cap="rnd">
              <a:solidFill>
                <a:srgbClr val="0033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/>
            <p:cNvGrpSpPr/>
            <p:nvPr userDrawn="1"/>
          </p:nvGrpSpPr>
          <p:grpSpPr>
            <a:xfrm>
              <a:off x="-71435" y="1113063"/>
              <a:ext cx="609450" cy="108192"/>
              <a:chOff x="572294" y="1645235"/>
              <a:chExt cx="627148" cy="111335"/>
            </a:xfrm>
          </p:grpSpPr>
          <p:sp>
            <p:nvSpPr>
              <p:cNvPr id="27" name="Oval 26"/>
              <p:cNvSpPr/>
              <p:nvPr userDrawn="1"/>
            </p:nvSpPr>
            <p:spPr>
              <a:xfrm>
                <a:off x="572294" y="1645235"/>
                <a:ext cx="111335" cy="111335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rgbClr val="0033A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3" name="Oval 32"/>
              <p:cNvSpPr/>
              <p:nvPr userDrawn="1"/>
            </p:nvSpPr>
            <p:spPr>
              <a:xfrm>
                <a:off x="743438" y="1645235"/>
                <a:ext cx="111335" cy="111335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rgbClr val="0033A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4" name="Oval 33"/>
              <p:cNvSpPr/>
              <p:nvPr userDrawn="1"/>
            </p:nvSpPr>
            <p:spPr>
              <a:xfrm>
                <a:off x="914582" y="1645235"/>
                <a:ext cx="111335" cy="111335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rgbClr val="0033A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5" name="Oval 34"/>
              <p:cNvSpPr/>
              <p:nvPr userDrawn="1"/>
            </p:nvSpPr>
            <p:spPr>
              <a:xfrm>
                <a:off x="1088107" y="1645235"/>
                <a:ext cx="111335" cy="111335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rgbClr val="0033A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pic>
        <p:nvPicPr>
          <p:cNvPr id="32" name="Picture 3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49" r="11625"/>
          <a:stretch/>
        </p:blipFill>
        <p:spPr>
          <a:xfrm>
            <a:off x="6933006" y="6496073"/>
            <a:ext cx="1950344" cy="28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29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04B12-4E5D-4845-9FDD-EB5DEE52FD6F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96C76-3C05-4494-A139-E5D857C9F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086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9144000" cy="45894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737100"/>
            <a:ext cx="7886700" cy="13525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85452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47725" y="1447800"/>
            <a:ext cx="4343400" cy="43446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438650" y="-1"/>
            <a:ext cx="4705350" cy="6858001"/>
          </a:xfrm>
          <a:custGeom>
            <a:avLst/>
            <a:gdLst>
              <a:gd name="connsiteX0" fmla="*/ 0 w 6273800"/>
              <a:gd name="connsiteY0" fmla="*/ 0 h 6858001"/>
              <a:gd name="connsiteX1" fmla="*/ 6273800 w 6273800"/>
              <a:gd name="connsiteY1" fmla="*/ 0 h 6858001"/>
              <a:gd name="connsiteX2" fmla="*/ 6273800 w 6273800"/>
              <a:gd name="connsiteY2" fmla="*/ 6858001 h 6858001"/>
              <a:gd name="connsiteX3" fmla="*/ 0 w 6273800"/>
              <a:gd name="connsiteY3" fmla="*/ 6858001 h 6858001"/>
              <a:gd name="connsiteX4" fmla="*/ 0 w 6273800"/>
              <a:gd name="connsiteY4" fmla="*/ 6388101 h 6858001"/>
              <a:gd name="connsiteX5" fmla="*/ 1003300 w 6273800"/>
              <a:gd name="connsiteY5" fmla="*/ 6388101 h 6858001"/>
              <a:gd name="connsiteX6" fmla="*/ 1003300 w 6273800"/>
              <a:gd name="connsiteY6" fmla="*/ 1447801 h 6858001"/>
              <a:gd name="connsiteX7" fmla="*/ 0 w 6273800"/>
              <a:gd name="connsiteY7" fmla="*/ 14478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73800" h="6858001">
                <a:moveTo>
                  <a:pt x="0" y="0"/>
                </a:moveTo>
                <a:lnTo>
                  <a:pt x="6273800" y="0"/>
                </a:lnTo>
                <a:lnTo>
                  <a:pt x="6273800" y="6858001"/>
                </a:lnTo>
                <a:lnTo>
                  <a:pt x="0" y="6858001"/>
                </a:lnTo>
                <a:lnTo>
                  <a:pt x="0" y="6388101"/>
                </a:lnTo>
                <a:lnTo>
                  <a:pt x="1003300" y="6388101"/>
                </a:lnTo>
                <a:lnTo>
                  <a:pt x="1003300" y="1447801"/>
                </a:lnTo>
                <a:lnTo>
                  <a:pt x="0" y="144780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463" y="266701"/>
            <a:ext cx="7886700" cy="981075"/>
          </a:xfrm>
        </p:spPr>
        <p:txBody>
          <a:bodyPr anchor="b">
            <a:normAutofit/>
          </a:bodyPr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3937" y="1651000"/>
            <a:ext cx="3986213" cy="452120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2A1E388-055D-A217-C0CF-1E9F1A7A65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7" y="5792405"/>
            <a:ext cx="1943099" cy="9521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1ECC50-E271-57BA-6A87-78AB30BF914D}"/>
              </a:ext>
            </a:extLst>
          </p:cNvPr>
          <p:cNvSpPr txBox="1"/>
          <p:nvPr userDrawn="1"/>
        </p:nvSpPr>
        <p:spPr>
          <a:xfrm>
            <a:off x="7148327" y="6155737"/>
            <a:ext cx="25849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 err="1">
                <a:solidFill>
                  <a:srgbClr val="0033A0"/>
                </a:solidFill>
                <a:latin typeface="Trade Gothic Next" panose="020F0502020204030204" pitchFamily="34" charset="0"/>
                <a:cs typeface="Trade Gothic Next" panose="020F0502020204030204" pitchFamily="34" charset="0"/>
              </a:rPr>
              <a:t>ccd.uky.edu</a:t>
            </a:r>
            <a:endParaRPr lang="en-US" sz="1350" dirty="0">
              <a:solidFill>
                <a:srgbClr val="0033A0"/>
              </a:solidFill>
              <a:latin typeface="Trade Gothic Next" panose="020F0502020204030204" pitchFamily="34" charset="0"/>
              <a:cs typeface="Trade Gothic Nex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8211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02479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22318" y="1160136"/>
            <a:ext cx="2713559" cy="548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 userDrawn="1"/>
        </p:nvSpPr>
        <p:spPr>
          <a:xfrm>
            <a:off x="3215221" y="1160136"/>
            <a:ext cx="2713559" cy="5486400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 userDrawn="1"/>
        </p:nvSpPr>
        <p:spPr>
          <a:xfrm>
            <a:off x="6108124" y="1160136"/>
            <a:ext cx="2713559" cy="5486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30617" y="4090030"/>
            <a:ext cx="2496958" cy="23717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 userDrawn="1">
            <p:ph type="title"/>
          </p:nvPr>
        </p:nvSpPr>
        <p:spPr>
          <a:xfrm>
            <a:off x="458897" y="244444"/>
            <a:ext cx="7886700" cy="786230"/>
          </a:xfrm>
        </p:spPr>
        <p:txBody>
          <a:bodyPr anchor="b">
            <a:normAutofit/>
          </a:bodyPr>
          <a:lstStyle>
            <a:lvl1pPr>
              <a:defRPr sz="33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322318" y="1160138"/>
            <a:ext cx="2713558" cy="2745112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215222" y="3903336"/>
            <a:ext cx="2713558" cy="2745112"/>
          </a:xfrm>
          <a:solidFill>
            <a:srgbClr val="0033A0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108124" y="1160138"/>
            <a:ext cx="2713558" cy="2745112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Content Placeholder 3"/>
          <p:cNvSpPr>
            <a:spLocks noGrp="1"/>
          </p:cNvSpPr>
          <p:nvPr>
            <p:ph sz="half" idx="13"/>
          </p:nvPr>
        </p:nvSpPr>
        <p:spPr>
          <a:xfrm>
            <a:off x="3323521" y="1345874"/>
            <a:ext cx="2496958" cy="2371724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14"/>
          </p:nvPr>
        </p:nvSpPr>
        <p:spPr>
          <a:xfrm>
            <a:off x="6216423" y="4090030"/>
            <a:ext cx="2496958" cy="23717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89801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5036343" y="3638550"/>
            <a:ext cx="4107657" cy="3219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58898" y="1280156"/>
            <a:ext cx="4398853" cy="515874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8897" y="244444"/>
            <a:ext cx="4317708" cy="786230"/>
          </a:xfrm>
        </p:spPr>
        <p:txBody>
          <a:bodyPr anchor="b">
            <a:normAutofit/>
          </a:bodyPr>
          <a:lstStyle>
            <a:lvl1pPr>
              <a:defRPr sz="33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5036344" y="0"/>
            <a:ext cx="4107656" cy="363855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Content Placeholder 3"/>
          <p:cNvSpPr>
            <a:spLocks noGrp="1"/>
          </p:cNvSpPr>
          <p:nvPr>
            <p:ph sz="half" idx="14"/>
          </p:nvPr>
        </p:nvSpPr>
        <p:spPr>
          <a:xfrm>
            <a:off x="5144644" y="3818568"/>
            <a:ext cx="3877913" cy="282796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 rot="10800000">
            <a:off x="458898" y="1101319"/>
            <a:ext cx="4398853" cy="108192"/>
            <a:chOff x="-71435" y="1113063"/>
            <a:chExt cx="5865137" cy="108192"/>
          </a:xfrm>
        </p:grpSpPr>
        <p:cxnSp>
          <p:nvCxnSpPr>
            <p:cNvPr id="13" name="Straight Connector 12"/>
            <p:cNvCxnSpPr/>
            <p:nvPr userDrawn="1"/>
          </p:nvCxnSpPr>
          <p:spPr>
            <a:xfrm rot="10800000" flipH="1">
              <a:off x="645200" y="1167159"/>
              <a:ext cx="5148502" cy="0"/>
            </a:xfrm>
            <a:prstGeom prst="line">
              <a:avLst/>
            </a:prstGeom>
            <a:ln w="1016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/>
            <p:cNvGrpSpPr/>
            <p:nvPr userDrawn="1"/>
          </p:nvGrpSpPr>
          <p:grpSpPr>
            <a:xfrm>
              <a:off x="-71435" y="1113063"/>
              <a:ext cx="609450" cy="108192"/>
              <a:chOff x="572294" y="1645235"/>
              <a:chExt cx="627148" cy="111335"/>
            </a:xfrm>
          </p:grpSpPr>
          <p:sp>
            <p:nvSpPr>
              <p:cNvPr id="20" name="Oval 19"/>
              <p:cNvSpPr/>
              <p:nvPr userDrawn="1"/>
            </p:nvSpPr>
            <p:spPr>
              <a:xfrm>
                <a:off x="572294" y="1645235"/>
                <a:ext cx="111335" cy="11133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" name="Oval 20"/>
              <p:cNvSpPr/>
              <p:nvPr userDrawn="1"/>
            </p:nvSpPr>
            <p:spPr>
              <a:xfrm>
                <a:off x="743438" y="1645235"/>
                <a:ext cx="111335" cy="11133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" name="Oval 21"/>
              <p:cNvSpPr/>
              <p:nvPr userDrawn="1"/>
            </p:nvSpPr>
            <p:spPr>
              <a:xfrm>
                <a:off x="914582" y="1645235"/>
                <a:ext cx="111335" cy="11133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3" name="Oval 22"/>
              <p:cNvSpPr/>
              <p:nvPr userDrawn="1"/>
            </p:nvSpPr>
            <p:spPr>
              <a:xfrm>
                <a:off x="1088107" y="1645235"/>
                <a:ext cx="111335" cy="11133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57051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- Ag E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9886" y="442059"/>
            <a:ext cx="6982691" cy="424732"/>
          </a:xfrm>
        </p:spPr>
        <p:txBody>
          <a:bodyPr wrap="square">
            <a:spAutoFit/>
          </a:bodyPr>
          <a:lstStyle>
            <a:lvl1pPr>
              <a:defRPr sz="2400" b="1">
                <a:solidFill>
                  <a:srgbClr val="00339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244" y="6416272"/>
            <a:ext cx="1840021" cy="37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217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233084"/>
            <a:ext cx="9144001" cy="842683"/>
          </a:xfrm>
          <a:prstGeom prst="rect">
            <a:avLst/>
          </a:prstGeom>
          <a:solidFill>
            <a:srgbClr val="0033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76168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472295"/>
            <a:ext cx="9144000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8">
                <a:solidFill>
                  <a:srgbClr val="0033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Agricultural Economics at UK  |  https://agecon.ca.uky.edu</a:t>
            </a:r>
            <a:endParaRPr lang="en-US" sz="788" baseline="30000">
              <a:solidFill>
                <a:srgbClr val="0033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466" y="6436034"/>
            <a:ext cx="1562100" cy="3341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2" y="6385805"/>
            <a:ext cx="2050640" cy="43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72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04B12-4E5D-4845-9FDD-EB5DEE52FD6F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96C76-3C05-4494-A139-E5D857C9F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51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04B12-4E5D-4845-9FDD-EB5DEE52FD6F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96C76-3C05-4494-A139-E5D857C9F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27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04B12-4E5D-4845-9FDD-EB5DEE52FD6F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96C76-3C05-4494-A139-E5D857C9F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97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04B12-4E5D-4845-9FDD-EB5DEE52FD6F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96C76-3C05-4494-A139-E5D857C9F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0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04B12-4E5D-4845-9FDD-EB5DEE52FD6F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96C76-3C05-4494-A139-E5D857C9F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07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04B12-4E5D-4845-9FDD-EB5DEE52FD6F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96C76-3C05-4494-A139-E5D857C9F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04B12-4E5D-4845-9FDD-EB5DEE52FD6F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96C76-3C05-4494-A139-E5D857C9F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54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5C93A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5C93A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21A44BA0-7E6C-4244-891F-14A5479BE1A4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FAEFD5"/>
              </a:solidFill>
              <a:latin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5E60B9B1-1AD2-4C92-9F9F-FCF9FDC7DB48}" type="datetimeFigureOut">
              <a:rPr lang="en-US" smtClean="0">
                <a:solidFill>
                  <a:srgbClr val="FAEFD5"/>
                </a:solidFill>
                <a:latin typeface="Calibri"/>
              </a:rPr>
              <a:pPr/>
              <a:t>4/16/2026</a:t>
            </a:fld>
            <a:endParaRPr lang="en-US">
              <a:solidFill>
                <a:srgbClr val="FAEFD5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1670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276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73631" y="3007429"/>
            <a:ext cx="2923724" cy="112637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Brett Wolff</a:t>
            </a:r>
          </a:p>
          <a:p>
            <a:pPr algn="l"/>
            <a:r>
              <a:rPr lang="en-US" dirty="0"/>
              <a:t>brett.wolff@uky.edu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214" y="5985986"/>
            <a:ext cx="1610834" cy="4260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35" y="5821021"/>
            <a:ext cx="1410166" cy="75599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-914400" y="4414225"/>
            <a:ext cx="10332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0" y="1111796"/>
            <a:ext cx="9144000" cy="16152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latin typeface="Bodoni MT" panose="02070603080606020203" pitchFamily="18" charset="0"/>
              </a:rPr>
              <a:t>Setting Prices for Retail Markets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57497" y="3007429"/>
            <a:ext cx="3264040" cy="11263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cs typeface="Calibri"/>
              </a:rPr>
              <a:t>Gabriel Cassone</a:t>
            </a:r>
            <a:endParaRPr lang="en-US" dirty="0"/>
          </a:p>
          <a:p>
            <a:pPr algn="l"/>
            <a:r>
              <a:rPr lang="en-US" dirty="0"/>
              <a:t>Gabe.Cassone@uky.edu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E6A92C-6BDF-6F36-E20D-678FDC807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497" y="4957487"/>
            <a:ext cx="4276841" cy="157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41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Product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36617"/>
            <a:ext cx="7886700" cy="4140345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Locality</a:t>
            </a:r>
          </a:p>
          <a:p>
            <a:pPr marL="0" indent="0" algn="ctr">
              <a:buNone/>
            </a:pPr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Relationship</a:t>
            </a:r>
          </a:p>
          <a:p>
            <a:pPr marL="0" indent="0" algn="ctr">
              <a:buNone/>
            </a:pPr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Transparency</a:t>
            </a:r>
          </a:p>
          <a:p>
            <a:pPr marL="0" indent="0" algn="ctr">
              <a:buNone/>
            </a:pPr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3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/>
              <a:t>Are you charging enough?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83274"/>
            <a:ext cx="8229600" cy="34428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>
                <a:solidFill>
                  <a:schemeClr val="accent3">
                    <a:lumMod val="50000"/>
                  </a:schemeClr>
                </a:solidFill>
              </a:rPr>
              <a:t>What is the “going price?”</a:t>
            </a:r>
          </a:p>
          <a:p>
            <a:pPr marL="0" indent="0" algn="ctr">
              <a:buNone/>
            </a:pPr>
            <a:endParaRPr lang="en-US" sz="4400">
              <a:solidFill>
                <a:schemeClr val="accent3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400">
                <a:solidFill>
                  <a:schemeClr val="accent3">
                    <a:lumMod val="50000"/>
                  </a:schemeClr>
                </a:solidFill>
              </a:rPr>
              <a:t>How much does it cost you?</a:t>
            </a:r>
          </a:p>
        </p:txBody>
      </p:sp>
    </p:spTree>
    <p:extLst>
      <p:ext uri="{BB962C8B-B14F-4D97-AF65-F5344CB8AC3E}">
        <p14:creationId xmlns:p14="http://schemas.microsoft.com/office/powerpoint/2010/main" val="3870073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DE153-DE74-42EA-2CB5-EBA791B3B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AC0CB1E-D4BA-5678-6960-DEAF8B72DE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260" y="1561594"/>
            <a:ext cx="6333468" cy="380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59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BAB48-6F6B-C2E1-073D-47F05BC9A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ECD172F-735A-E152-1B6F-EE4B7BFA7A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745517"/>
            <a:ext cx="6676987" cy="401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47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256A9-6942-F255-2C23-0FE5A0B6A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aph of cucumbers and a few other cucumbers&#10;&#10;AI-generated content may be incorrect.">
            <a:extLst>
              <a:ext uri="{FF2B5EF4-FFF2-40B4-BE49-F238E27FC236}">
                <a16:creationId xmlns:a16="http://schemas.microsoft.com/office/drawing/2014/main" id="{6458BDA5-A9FE-D947-4DDA-84857F57E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387081"/>
            <a:ext cx="5810865" cy="3470919"/>
          </a:xfrm>
          <a:prstGeom prst="rect">
            <a:avLst/>
          </a:prstGeom>
        </p:spPr>
      </p:pic>
      <p:pic>
        <p:nvPicPr>
          <p:cNvPr id="7" name="Picture 6" descr="A graph of a price&#10;&#10;AI-generated content may be incorrect.">
            <a:extLst>
              <a:ext uri="{FF2B5EF4-FFF2-40B4-BE49-F238E27FC236}">
                <a16:creationId xmlns:a16="http://schemas.microsoft.com/office/drawing/2014/main" id="{FCCD63DB-D9D6-357B-8432-9A87DAC1C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880" y="1"/>
            <a:ext cx="5709119" cy="34216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639B19-0752-761E-6C91-C511B2B99017}"/>
              </a:ext>
            </a:extLst>
          </p:cNvPr>
          <p:cNvSpPr txBox="1"/>
          <p:nvPr/>
        </p:nvSpPr>
        <p:spPr>
          <a:xfrm>
            <a:off x="232769" y="1730479"/>
            <a:ext cx="29693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As quantity increases, price decreases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If sellers in your market look like you, distinguish yourself or move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A63B33-728F-9B0A-69C5-8B7284C6745C}"/>
              </a:ext>
            </a:extLst>
          </p:cNvPr>
          <p:cNvSpPr txBox="1"/>
          <p:nvPr/>
        </p:nvSpPr>
        <p:spPr>
          <a:xfrm>
            <a:off x="5968180" y="3594598"/>
            <a:ext cx="3018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Graphs: Savannah Columbia 2023-2025 Average Produce Auction report </a:t>
            </a:r>
          </a:p>
        </p:txBody>
      </p:sp>
    </p:spTree>
    <p:extLst>
      <p:ext uri="{BB962C8B-B14F-4D97-AF65-F5344CB8AC3E}">
        <p14:creationId xmlns:p14="http://schemas.microsoft.com/office/powerpoint/2010/main" val="451878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276E8-EE32-D53E-9E2B-D78024E8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59" y="1054870"/>
            <a:ext cx="8599379" cy="589673"/>
          </a:xfrm>
        </p:spPr>
        <p:txBody>
          <a:bodyPr>
            <a:noAutofit/>
          </a:bodyPr>
          <a:lstStyle/>
          <a:p>
            <a:r>
              <a:rPr lang="en-US" sz="2700" dirty="0"/>
              <a:t>Average Crop Price Changes: 2023 vs. 2024 vs. 2025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575D747-BA60-7A16-CF28-15E6B3FE7062}"/>
              </a:ext>
            </a:extLst>
          </p:cNvPr>
          <p:cNvGraphicFramePr>
            <a:graphicFrameLocks noGrp="1"/>
          </p:cNvGraphicFramePr>
          <p:nvPr/>
        </p:nvGraphicFramePr>
        <p:xfrm>
          <a:off x="387459" y="2014539"/>
          <a:ext cx="8385066" cy="2604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5022">
                  <a:extLst>
                    <a:ext uri="{9D8B030D-6E8A-4147-A177-3AD203B41FA5}">
                      <a16:colId xmlns:a16="http://schemas.microsoft.com/office/drawing/2014/main" val="433420120"/>
                    </a:ext>
                  </a:extLst>
                </a:gridCol>
                <a:gridCol w="2795022">
                  <a:extLst>
                    <a:ext uri="{9D8B030D-6E8A-4147-A177-3AD203B41FA5}">
                      <a16:colId xmlns:a16="http://schemas.microsoft.com/office/drawing/2014/main" val="980817825"/>
                    </a:ext>
                  </a:extLst>
                </a:gridCol>
                <a:gridCol w="2795022">
                  <a:extLst>
                    <a:ext uri="{9D8B030D-6E8A-4147-A177-3AD203B41FA5}">
                      <a16:colId xmlns:a16="http://schemas.microsoft.com/office/drawing/2014/main" val="34134894"/>
                    </a:ext>
                  </a:extLst>
                </a:gridCol>
              </a:tblGrid>
              <a:tr h="8001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Market Type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% Change 23-24</a:t>
                      </a:r>
                    </a:p>
                    <a:p>
                      <a:pPr algn="ctr"/>
                      <a:r>
                        <a:rPr lang="en-US" sz="2400" dirty="0"/>
                        <a:t>(1 Year)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% Change 24-25</a:t>
                      </a:r>
                    </a:p>
                    <a:p>
                      <a:pPr algn="ctr"/>
                      <a:r>
                        <a:rPr lang="en-US" sz="2400" dirty="0"/>
                        <a:t>(1 Year)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7456932"/>
                  </a:ext>
                </a:extLst>
              </a:tr>
              <a:tr h="601607">
                <a:tc>
                  <a:txBody>
                    <a:bodyPr/>
                    <a:lstStyle/>
                    <a:p>
                      <a:r>
                        <a:rPr lang="en-US" sz="2700" dirty="0"/>
                        <a:t>All Markets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chemeClr val="accent4"/>
                          </a:solidFill>
                        </a:rPr>
                        <a:t>+7%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chemeClr val="accent4"/>
                          </a:solidFill>
                        </a:rPr>
                        <a:t>+9%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436071"/>
                  </a:ext>
                </a:extLst>
              </a:tr>
              <a:tr h="601607">
                <a:tc>
                  <a:txBody>
                    <a:bodyPr/>
                    <a:lstStyle/>
                    <a:p>
                      <a:r>
                        <a:rPr lang="en-US" sz="2700" dirty="0"/>
                        <a:t>Urban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chemeClr val="accent4"/>
                          </a:solidFill>
                        </a:rPr>
                        <a:t>+2%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chemeClr val="accent4"/>
                          </a:solidFill>
                        </a:rPr>
                        <a:t>+15%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5223048"/>
                  </a:ext>
                </a:extLst>
              </a:tr>
              <a:tr h="601607">
                <a:tc>
                  <a:txBody>
                    <a:bodyPr/>
                    <a:lstStyle/>
                    <a:p>
                      <a:r>
                        <a:rPr lang="en-US" sz="2700" dirty="0"/>
                        <a:t>Rural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chemeClr val="accent4"/>
                          </a:solidFill>
                        </a:rPr>
                        <a:t>+7%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chemeClr val="accent4"/>
                          </a:solidFill>
                        </a:rPr>
                        <a:t>+7%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157089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8857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/>
              <a:t>Are you charging enough?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83274"/>
            <a:ext cx="8229600" cy="34428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>
                <a:solidFill>
                  <a:schemeClr val="accent3">
                    <a:lumMod val="50000"/>
                  </a:schemeClr>
                </a:solidFill>
              </a:rPr>
              <a:t>What is the “going price?”</a:t>
            </a:r>
          </a:p>
          <a:p>
            <a:pPr marL="0" indent="0" algn="ctr">
              <a:buNone/>
            </a:pPr>
            <a:endParaRPr lang="en-US" sz="4400">
              <a:solidFill>
                <a:schemeClr val="accent3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400">
                <a:solidFill>
                  <a:schemeClr val="accent3">
                    <a:lumMod val="50000"/>
                  </a:schemeClr>
                </a:solidFill>
              </a:rPr>
              <a:t>How much does it cost you?</a:t>
            </a:r>
          </a:p>
        </p:txBody>
      </p:sp>
    </p:spTree>
    <p:extLst>
      <p:ext uri="{BB962C8B-B14F-4D97-AF65-F5344CB8AC3E}">
        <p14:creationId xmlns:p14="http://schemas.microsoft.com/office/powerpoint/2010/main" val="3345954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32674-DB3C-45AE-B192-6EC80F08C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>
                <a:latin typeface="Bodoni MT"/>
              </a:rPr>
              <a:t>CCD Enterprise Budgets</a:t>
            </a:r>
            <a:endParaRPr lang="en-US" sz="4800"/>
          </a:p>
        </p:txBody>
      </p:sp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C0D6F278-8765-4CDB-A4A2-248BAF422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50" y="1808485"/>
            <a:ext cx="6283400" cy="4218140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D74B5BB8-3515-4A66-A058-A51896416ED0}"/>
              </a:ext>
            </a:extLst>
          </p:cNvPr>
          <p:cNvSpPr/>
          <p:nvPr/>
        </p:nvSpPr>
        <p:spPr>
          <a:xfrm rot="-1260000">
            <a:off x="4965113" y="3449190"/>
            <a:ext cx="1910468" cy="48490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EE2076-BDDB-444B-9B88-FFEFBAD194E2}"/>
              </a:ext>
            </a:extLst>
          </p:cNvPr>
          <p:cNvSpPr txBox="1"/>
          <p:nvPr/>
        </p:nvSpPr>
        <p:spPr>
          <a:xfrm>
            <a:off x="7011084" y="2687007"/>
            <a:ext cx="1744215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Prefilled with ballpark example expenses, but fully editable so you can use your own projected costs.</a:t>
            </a:r>
          </a:p>
          <a:p>
            <a:endParaRPr lang="en-US"/>
          </a:p>
          <a:p>
            <a:r>
              <a:rPr lang="en-US">
                <a:cs typeface="Calibri"/>
              </a:rPr>
              <a:t>The next slides are </a:t>
            </a:r>
            <a:r>
              <a:rPr lang="en-US">
                <a:solidFill>
                  <a:srgbClr val="FF0000"/>
                </a:solidFill>
                <a:highlight>
                  <a:srgbClr val="FFFF00"/>
                </a:highlight>
                <a:cs typeface="Calibri"/>
              </a:rPr>
              <a:t>JUST EXAMPLES!!!</a:t>
            </a:r>
          </a:p>
        </p:txBody>
      </p:sp>
    </p:spTree>
    <p:extLst>
      <p:ext uri="{BB962C8B-B14F-4D97-AF65-F5344CB8AC3E}">
        <p14:creationId xmlns:p14="http://schemas.microsoft.com/office/powerpoint/2010/main" val="299993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128504"/>
              </p:ext>
            </p:extLst>
          </p:nvPr>
        </p:nvGraphicFramePr>
        <p:xfrm>
          <a:off x="393483" y="375657"/>
          <a:ext cx="8382000" cy="6154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3784">
                <a:tc>
                  <a:txBody>
                    <a:bodyPr/>
                    <a:lstStyle/>
                    <a:p>
                      <a:r>
                        <a:rPr lang="en-US" sz="2400"/>
                        <a:t>Component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Total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6811">
                <a:tc>
                  <a:txBody>
                    <a:bodyPr/>
                    <a:lstStyle/>
                    <a:p>
                      <a:r>
                        <a:rPr lang="en-US" sz="2400"/>
                        <a:t>Inputs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$10.00 (fertilizer, pesticide,</a:t>
                      </a:r>
                      <a:r>
                        <a:rPr lang="en-US" sz="2400" baseline="0"/>
                        <a:t> water</a:t>
                      </a:r>
                      <a:r>
                        <a:rPr lang="en-US" sz="240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$10.00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784">
                <a:tc>
                  <a:txBody>
                    <a:bodyPr/>
                    <a:lstStyle/>
                    <a:p>
                      <a:r>
                        <a:rPr lang="en-US" sz="2400"/>
                        <a:t>Plants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50 @ $1.25</a:t>
                      </a:r>
                      <a:r>
                        <a:rPr lang="en-US" sz="2400" baseline="0"/>
                        <a:t> / </a:t>
                      </a:r>
                      <a:r>
                        <a:rPr lang="en-US" sz="2400" baseline="0" err="1"/>
                        <a:t>ea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$62.50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784">
                <a:tc>
                  <a:txBody>
                    <a:bodyPr/>
                    <a:lstStyle/>
                    <a:p>
                      <a:r>
                        <a:rPr lang="en-US" sz="2400"/>
                        <a:t>Stakes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10 @ $.50</a:t>
                      </a:r>
                      <a:r>
                        <a:rPr lang="en-US" sz="2400" baseline="0"/>
                        <a:t> / </a:t>
                      </a:r>
                      <a:r>
                        <a:rPr lang="en-US" sz="2400" baseline="0" err="1"/>
                        <a:t>ea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$5.00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2996">
                <a:tc>
                  <a:txBody>
                    <a:bodyPr/>
                    <a:lstStyle/>
                    <a:p>
                      <a:r>
                        <a:rPr lang="en-US" sz="2400"/>
                        <a:t>Labor (Prep,</a:t>
                      </a:r>
                      <a:r>
                        <a:rPr lang="en-US" sz="2400" baseline="0"/>
                        <a:t> Planting, Pruning, Harvest, Cleanup)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30 hours @ $10.00 /</a:t>
                      </a:r>
                      <a:r>
                        <a:rPr lang="en-US" sz="2400" err="1"/>
                        <a:t>hr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$300.00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1037">
                <a:tc>
                  <a:txBody>
                    <a:bodyPr/>
                    <a:lstStyle/>
                    <a:p>
                      <a:r>
                        <a:rPr lang="en-US" sz="2400"/>
                        <a:t>Labor staffing booth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8 </a:t>
                      </a:r>
                      <a:r>
                        <a:rPr lang="en-US" sz="2400" err="1"/>
                        <a:t>hrs</a:t>
                      </a:r>
                      <a:r>
                        <a:rPr lang="en-US" sz="2400"/>
                        <a:t> x 10 weekends x $10 / </a:t>
                      </a:r>
                      <a:r>
                        <a:rPr lang="en-US" sz="2400" err="1"/>
                        <a:t>hr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$800.00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6811">
                <a:tc>
                  <a:txBody>
                    <a:bodyPr/>
                    <a:lstStyle/>
                    <a:p>
                      <a:r>
                        <a:rPr lang="en-US" sz="2400"/>
                        <a:t>Vehicle 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10</a:t>
                      </a:r>
                      <a:r>
                        <a:rPr lang="en-US" sz="2400" baseline="0"/>
                        <a:t> mi round trip x 10 trips x $.50 / mi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$50.00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5297">
                <a:tc>
                  <a:txBody>
                    <a:bodyPr/>
                    <a:lstStyle/>
                    <a:p>
                      <a:r>
                        <a:rPr lang="en-US" sz="3600" b="1"/>
                        <a:t>Total Rough 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**Booth Fee**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/>
                        <a:t>$1227.50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5912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84200" y="2057400"/>
          <a:ext cx="7772400" cy="3002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r>
                        <a:rPr lang="en-US" sz="2800"/>
                        <a:t>Yield/Plant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# plants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Total Yield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Total Yield / 10 weeks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2800"/>
                        <a:t>15 </a:t>
                      </a:r>
                      <a:r>
                        <a:rPr lang="en-US" sz="2800" err="1"/>
                        <a:t>lb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750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75 </a:t>
                      </a:r>
                      <a:r>
                        <a:rPr lang="en-US" sz="2800" err="1"/>
                        <a:t>lbs</a:t>
                      </a:r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2800"/>
                        <a:t>20 </a:t>
                      </a:r>
                      <a:r>
                        <a:rPr lang="en-US" sz="2800" err="1"/>
                        <a:t>lb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100 </a:t>
                      </a:r>
                      <a:r>
                        <a:rPr lang="en-US" sz="2800" err="1"/>
                        <a:t>lbs</a:t>
                      </a:r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2800"/>
                        <a:t>25 </a:t>
                      </a:r>
                      <a:r>
                        <a:rPr lang="en-US" sz="2800" err="1"/>
                        <a:t>lb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1250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125 </a:t>
                      </a:r>
                      <a:r>
                        <a:rPr lang="en-US" sz="2800" err="1"/>
                        <a:t>lbs</a:t>
                      </a:r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0976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/>
              <a:t>Are you charging enough?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83274"/>
            <a:ext cx="8229600" cy="34428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>
                <a:solidFill>
                  <a:schemeClr val="accent3">
                    <a:lumMod val="50000"/>
                  </a:schemeClr>
                </a:solidFill>
              </a:rPr>
              <a:t>What is the “going price?”</a:t>
            </a:r>
          </a:p>
          <a:p>
            <a:pPr marL="0" indent="0" algn="ctr">
              <a:buNone/>
            </a:pPr>
            <a:endParaRPr lang="en-US" sz="4400">
              <a:solidFill>
                <a:schemeClr val="accent3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400">
                <a:solidFill>
                  <a:schemeClr val="accent3">
                    <a:lumMod val="50000"/>
                  </a:schemeClr>
                </a:solidFill>
              </a:rPr>
              <a:t>How much does it cost you?</a:t>
            </a:r>
          </a:p>
        </p:txBody>
      </p:sp>
    </p:spTree>
    <p:extLst>
      <p:ext uri="{BB962C8B-B14F-4D97-AF65-F5344CB8AC3E}">
        <p14:creationId xmlns:p14="http://schemas.microsoft.com/office/powerpoint/2010/main" val="368382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65188" y="687887"/>
          <a:ext cx="7696200" cy="5261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4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4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4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61918">
                <a:tc>
                  <a:txBody>
                    <a:bodyPr/>
                    <a:lstStyle/>
                    <a:p>
                      <a:r>
                        <a:rPr lang="en-US" sz="2800"/>
                        <a:t>Average weekly </a:t>
                      </a:r>
                      <a:r>
                        <a:rPr lang="en-US" sz="2800" u="sng"/>
                        <a:t>Sales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Price / </a:t>
                      </a:r>
                      <a:r>
                        <a:rPr lang="en-US" sz="2800" err="1"/>
                        <a:t>lb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Revenue /</a:t>
                      </a:r>
                      <a:r>
                        <a:rPr lang="en-US" sz="2800" baseline="0"/>
                        <a:t> week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Total Revenue 10 weeks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4920">
                <a:tc>
                  <a:txBody>
                    <a:bodyPr/>
                    <a:lstStyle/>
                    <a:p>
                      <a:r>
                        <a:rPr lang="en-US" sz="2800"/>
                        <a:t>100 </a:t>
                      </a:r>
                      <a:r>
                        <a:rPr lang="en-US" sz="2800" err="1"/>
                        <a:t>lbs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$1.25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$125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$1250.00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4920">
                <a:tc>
                  <a:txBody>
                    <a:bodyPr/>
                    <a:lstStyle/>
                    <a:p>
                      <a:r>
                        <a:rPr lang="en-US" sz="2800"/>
                        <a:t>75 </a:t>
                      </a:r>
                      <a:r>
                        <a:rPr lang="en-US" sz="2800" err="1"/>
                        <a:t>lbs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$1.25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/>
                        <a:t>93.75</a:t>
                      </a:r>
                    </a:p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$937.50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4920">
                <a:tc>
                  <a:txBody>
                    <a:bodyPr/>
                    <a:lstStyle/>
                    <a:p>
                      <a:r>
                        <a:rPr lang="en-US" sz="2800"/>
                        <a:t>50 </a:t>
                      </a:r>
                      <a:r>
                        <a:rPr lang="en-US" sz="2800" err="1"/>
                        <a:t>lbs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$1.25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/>
                        <a:t>62.50</a:t>
                      </a:r>
                    </a:p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$625.00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4920">
                <a:tc>
                  <a:txBody>
                    <a:bodyPr/>
                    <a:lstStyle/>
                    <a:p>
                      <a:r>
                        <a:rPr lang="en-US" sz="2800"/>
                        <a:t>30 </a:t>
                      </a:r>
                      <a:r>
                        <a:rPr lang="en-US" sz="2800" err="1"/>
                        <a:t>lbs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$1.25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37.50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$375.00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3445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93483" y="375657"/>
          <a:ext cx="8382000" cy="6154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3784">
                <a:tc>
                  <a:txBody>
                    <a:bodyPr/>
                    <a:lstStyle/>
                    <a:p>
                      <a:r>
                        <a:rPr lang="en-US" sz="2400"/>
                        <a:t>Component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Total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6811">
                <a:tc>
                  <a:txBody>
                    <a:bodyPr/>
                    <a:lstStyle/>
                    <a:p>
                      <a:r>
                        <a:rPr lang="en-US" sz="2400"/>
                        <a:t>Inputs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$10.00 (fertilizer, pesticide,</a:t>
                      </a:r>
                      <a:r>
                        <a:rPr lang="en-US" sz="2400" baseline="0"/>
                        <a:t> water</a:t>
                      </a:r>
                      <a:r>
                        <a:rPr lang="en-US" sz="240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$10.00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784">
                <a:tc>
                  <a:txBody>
                    <a:bodyPr/>
                    <a:lstStyle/>
                    <a:p>
                      <a:r>
                        <a:rPr lang="en-US" sz="2400"/>
                        <a:t>Plants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50 @ $1.25</a:t>
                      </a:r>
                      <a:r>
                        <a:rPr lang="en-US" sz="2400" baseline="0"/>
                        <a:t> / </a:t>
                      </a:r>
                      <a:r>
                        <a:rPr lang="en-US" sz="2400" baseline="0" err="1"/>
                        <a:t>ea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$62.50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784">
                <a:tc>
                  <a:txBody>
                    <a:bodyPr/>
                    <a:lstStyle/>
                    <a:p>
                      <a:r>
                        <a:rPr lang="en-US" sz="2400"/>
                        <a:t>Stakes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10 @ $.50</a:t>
                      </a:r>
                      <a:r>
                        <a:rPr lang="en-US" sz="2400" baseline="0"/>
                        <a:t> / </a:t>
                      </a:r>
                      <a:r>
                        <a:rPr lang="en-US" sz="2400" baseline="0" err="1"/>
                        <a:t>ea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$5.00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2996">
                <a:tc>
                  <a:txBody>
                    <a:bodyPr/>
                    <a:lstStyle/>
                    <a:p>
                      <a:r>
                        <a:rPr lang="en-US" sz="2400"/>
                        <a:t>Labor (Prep,</a:t>
                      </a:r>
                      <a:r>
                        <a:rPr lang="en-US" sz="2400" baseline="0"/>
                        <a:t> Planting, Pruning, Harvest, Cleanup)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30 hours @ $10.00 /</a:t>
                      </a:r>
                      <a:r>
                        <a:rPr lang="en-US" sz="2400" err="1"/>
                        <a:t>hr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$300.00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1037">
                <a:tc>
                  <a:txBody>
                    <a:bodyPr/>
                    <a:lstStyle/>
                    <a:p>
                      <a:r>
                        <a:rPr lang="en-US" sz="2400"/>
                        <a:t>Labor staffing booth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8 </a:t>
                      </a:r>
                      <a:r>
                        <a:rPr lang="en-US" sz="2400" err="1"/>
                        <a:t>hrs</a:t>
                      </a:r>
                      <a:r>
                        <a:rPr lang="en-US" sz="2400"/>
                        <a:t> x 10 weekends x $10 / </a:t>
                      </a:r>
                      <a:r>
                        <a:rPr lang="en-US" sz="2400" err="1"/>
                        <a:t>hr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$800.00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6811">
                <a:tc>
                  <a:txBody>
                    <a:bodyPr/>
                    <a:lstStyle/>
                    <a:p>
                      <a:r>
                        <a:rPr lang="en-US" sz="2400"/>
                        <a:t>Vehicle 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10</a:t>
                      </a:r>
                      <a:r>
                        <a:rPr lang="en-US" sz="2400" baseline="0"/>
                        <a:t> mi round trip x 10 trips x $.50 / mi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$50.00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5297">
                <a:tc>
                  <a:txBody>
                    <a:bodyPr/>
                    <a:lstStyle/>
                    <a:p>
                      <a:r>
                        <a:rPr lang="en-US" sz="3600" b="1"/>
                        <a:t>Total Rough 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/>
                        <a:t>$1227.50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4430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67169" y="664658"/>
          <a:ext cx="7696200" cy="5261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4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4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4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61918">
                <a:tc>
                  <a:txBody>
                    <a:bodyPr/>
                    <a:lstStyle/>
                    <a:p>
                      <a:r>
                        <a:rPr lang="en-US" sz="2800"/>
                        <a:t>Average weekly </a:t>
                      </a:r>
                      <a:r>
                        <a:rPr lang="en-US" sz="2800" u="sng"/>
                        <a:t>Sales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tx2"/>
                          </a:solidFill>
                        </a:rPr>
                        <a:t>Price / </a:t>
                      </a:r>
                      <a:r>
                        <a:rPr lang="en-US" sz="2800" err="1">
                          <a:solidFill>
                            <a:schemeClr val="tx2"/>
                          </a:solidFill>
                        </a:rPr>
                        <a:t>lb</a:t>
                      </a:r>
                      <a:endParaRPr lang="en-US" sz="28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Revenue /</a:t>
                      </a:r>
                      <a:r>
                        <a:rPr lang="en-US" sz="2800" baseline="0"/>
                        <a:t> week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Total Revenue 10 weeks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4920">
                <a:tc>
                  <a:txBody>
                    <a:bodyPr/>
                    <a:lstStyle/>
                    <a:p>
                      <a:r>
                        <a:rPr lang="en-US" sz="2800"/>
                        <a:t>100 </a:t>
                      </a:r>
                      <a:r>
                        <a:rPr lang="en-US" sz="2800" err="1"/>
                        <a:t>lbs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$2.00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$200.00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$2000.00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4920">
                <a:tc>
                  <a:txBody>
                    <a:bodyPr/>
                    <a:lstStyle/>
                    <a:p>
                      <a:r>
                        <a:rPr lang="en-US" sz="2800"/>
                        <a:t>75 </a:t>
                      </a:r>
                      <a:r>
                        <a:rPr lang="en-US" sz="2800" err="1"/>
                        <a:t>lbs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$2.00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/>
                        <a:t>$150.00</a:t>
                      </a:r>
                    </a:p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$1500.00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4920">
                <a:tc>
                  <a:txBody>
                    <a:bodyPr/>
                    <a:lstStyle/>
                    <a:p>
                      <a:r>
                        <a:rPr lang="en-US" sz="2800"/>
                        <a:t>50 </a:t>
                      </a:r>
                      <a:r>
                        <a:rPr lang="en-US" sz="2800" err="1"/>
                        <a:t>lbs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$2.00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/>
                        <a:t>$100.00</a:t>
                      </a:r>
                    </a:p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$1000.00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4920">
                <a:tc>
                  <a:txBody>
                    <a:bodyPr/>
                    <a:lstStyle/>
                    <a:p>
                      <a:r>
                        <a:rPr lang="en-US" sz="2800"/>
                        <a:t>30 </a:t>
                      </a:r>
                      <a:r>
                        <a:rPr lang="en-US" sz="2800" err="1"/>
                        <a:t>lbs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$2.00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$60.00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$600.00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016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20826" y="864646"/>
          <a:ext cx="7696200" cy="5261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4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4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4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61918">
                <a:tc>
                  <a:txBody>
                    <a:bodyPr/>
                    <a:lstStyle/>
                    <a:p>
                      <a:r>
                        <a:rPr lang="en-US" sz="2800"/>
                        <a:t>Average weekly </a:t>
                      </a:r>
                      <a:r>
                        <a:rPr lang="en-US" sz="2800" u="sng"/>
                        <a:t>Sales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tx2"/>
                          </a:solidFill>
                        </a:rPr>
                        <a:t>Price / </a:t>
                      </a:r>
                      <a:r>
                        <a:rPr lang="en-US" sz="2800" err="1">
                          <a:solidFill>
                            <a:schemeClr val="tx2"/>
                          </a:solidFill>
                        </a:rPr>
                        <a:t>lb</a:t>
                      </a:r>
                      <a:endParaRPr lang="en-US" sz="28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Revenue /</a:t>
                      </a:r>
                      <a:r>
                        <a:rPr lang="en-US" sz="2800" baseline="0"/>
                        <a:t> week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Total Revenue 10 weeks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4920">
                <a:tc>
                  <a:txBody>
                    <a:bodyPr/>
                    <a:lstStyle/>
                    <a:p>
                      <a:r>
                        <a:rPr lang="en-US" sz="2800"/>
                        <a:t>100 </a:t>
                      </a:r>
                      <a:r>
                        <a:rPr lang="en-US" sz="2800" err="1"/>
                        <a:t>lbs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$2.50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$250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$2500.00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4920">
                <a:tc>
                  <a:txBody>
                    <a:bodyPr/>
                    <a:lstStyle/>
                    <a:p>
                      <a:r>
                        <a:rPr lang="en-US" sz="2800"/>
                        <a:t>75 </a:t>
                      </a:r>
                      <a:r>
                        <a:rPr lang="en-US" sz="2800" err="1"/>
                        <a:t>lbs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$2.50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/>
                        <a:t>187.50</a:t>
                      </a:r>
                    </a:p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$1875.00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4920">
                <a:tc>
                  <a:txBody>
                    <a:bodyPr/>
                    <a:lstStyle/>
                    <a:p>
                      <a:r>
                        <a:rPr lang="en-US" sz="2800"/>
                        <a:t>50 </a:t>
                      </a:r>
                      <a:r>
                        <a:rPr lang="en-US" sz="2800" err="1"/>
                        <a:t>lbs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$2.50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/>
                        <a:t>125.00</a:t>
                      </a:r>
                    </a:p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$1250.00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4920">
                <a:tc>
                  <a:txBody>
                    <a:bodyPr/>
                    <a:lstStyle/>
                    <a:p>
                      <a:r>
                        <a:rPr lang="en-US" sz="2800"/>
                        <a:t>30 </a:t>
                      </a:r>
                      <a:r>
                        <a:rPr lang="en-US" sz="2800" err="1"/>
                        <a:t>lbs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$2.50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75.00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$750.00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3033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25485" y="866778"/>
          <a:ext cx="7696200" cy="5181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4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4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4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61918">
                <a:tc>
                  <a:txBody>
                    <a:bodyPr/>
                    <a:lstStyle/>
                    <a:p>
                      <a:r>
                        <a:rPr lang="en-US" sz="2800"/>
                        <a:t>Average weekly </a:t>
                      </a:r>
                      <a:r>
                        <a:rPr lang="en-US" sz="2800" u="sng"/>
                        <a:t>Sales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10 Week </a:t>
                      </a:r>
                      <a:r>
                        <a:rPr lang="en-US" sz="2800" u="sng"/>
                        <a:t>Profit </a:t>
                      </a:r>
                      <a:r>
                        <a:rPr lang="en-US" sz="2800"/>
                        <a:t>@1.25 /</a:t>
                      </a:r>
                      <a:r>
                        <a:rPr lang="en-US" sz="2800" err="1"/>
                        <a:t>lb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10 Week </a:t>
                      </a:r>
                      <a:r>
                        <a:rPr lang="en-US" sz="2800" u="sng"/>
                        <a:t>Profit </a:t>
                      </a:r>
                      <a:r>
                        <a:rPr lang="en-US" sz="2800"/>
                        <a:t>@2.00 /</a:t>
                      </a:r>
                      <a:r>
                        <a:rPr lang="en-US" sz="2800" err="1"/>
                        <a:t>lb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10 Week </a:t>
                      </a:r>
                      <a:r>
                        <a:rPr lang="en-US" sz="2800" u="sng"/>
                        <a:t>Profit</a:t>
                      </a:r>
                      <a:r>
                        <a:rPr lang="en-US" sz="2800"/>
                        <a:t> @2.50 /</a:t>
                      </a:r>
                      <a:r>
                        <a:rPr lang="en-US" sz="2800" err="1"/>
                        <a:t>lb</a:t>
                      </a:r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4920">
                <a:tc>
                  <a:txBody>
                    <a:bodyPr/>
                    <a:lstStyle/>
                    <a:p>
                      <a:r>
                        <a:rPr lang="en-US" sz="2800"/>
                        <a:t>100 </a:t>
                      </a:r>
                      <a:r>
                        <a:rPr lang="en-US" sz="2800" err="1"/>
                        <a:t>lbs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$22.50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$772.50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$1272.50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4920">
                <a:tc>
                  <a:txBody>
                    <a:bodyPr/>
                    <a:lstStyle/>
                    <a:p>
                      <a:r>
                        <a:rPr lang="en-US" sz="2800"/>
                        <a:t>75 </a:t>
                      </a:r>
                      <a:r>
                        <a:rPr lang="en-US" sz="2800" err="1"/>
                        <a:t>lbs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-$290.00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$272.50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$647.50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4920">
                <a:tc>
                  <a:txBody>
                    <a:bodyPr/>
                    <a:lstStyle/>
                    <a:p>
                      <a:r>
                        <a:rPr lang="en-US" sz="2800"/>
                        <a:t>50 </a:t>
                      </a:r>
                      <a:r>
                        <a:rPr lang="en-US" sz="2800" err="1"/>
                        <a:t>lbs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-$602.50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-$227.50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$22.50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4920">
                <a:tc>
                  <a:txBody>
                    <a:bodyPr/>
                    <a:lstStyle/>
                    <a:p>
                      <a:r>
                        <a:rPr lang="en-US" sz="2800"/>
                        <a:t>30 </a:t>
                      </a:r>
                      <a:r>
                        <a:rPr lang="en-US" sz="2800" err="1"/>
                        <a:t>lbs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-$852.50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-$627.50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-$477.50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8290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7CBA65-D201-4834-B4BE-4E1D21AF99B3}"/>
              </a:ext>
            </a:extLst>
          </p:cNvPr>
          <p:cNvSpPr txBox="1"/>
          <p:nvPr/>
        </p:nvSpPr>
        <p:spPr>
          <a:xfrm>
            <a:off x="487826" y="458658"/>
            <a:ext cx="4143238" cy="58785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Most Rural Markets charged over $2.50 per pound for tomatoes in 2025. </a:t>
            </a:r>
            <a:endParaRPr lang="en-US" sz="2400" dirty="0"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cs typeface="Calibri"/>
              </a:rPr>
              <a:t>Most Urban markets had vendors charging $3.50+ in 2025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cs typeface="Calibri"/>
              </a:rPr>
              <a:t>This is why pairing these cost considerations with an understanding of the "going price" is so important. </a:t>
            </a:r>
          </a:p>
          <a:p>
            <a:endParaRPr lang="en-US" sz="2400" dirty="0">
              <a:cs typeface="Calibri"/>
            </a:endParaRPr>
          </a:p>
          <a:p>
            <a:r>
              <a:rPr lang="en-US" sz="3200" dirty="0">
                <a:cs typeface="Calibri"/>
              </a:rPr>
              <a:t>It's not crazy to ask $3/</a:t>
            </a:r>
            <a:r>
              <a:rPr lang="en-US" sz="3200" dirty="0" err="1">
                <a:cs typeface="Calibri"/>
              </a:rPr>
              <a:t>lb</a:t>
            </a:r>
            <a:r>
              <a:rPr lang="en-US" sz="3200" dirty="0">
                <a:cs typeface="Calibri"/>
              </a:rPr>
              <a:t> for tomatoes!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D567D0-ED17-7D57-1DB0-050D20816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411" y="1844706"/>
            <a:ext cx="4584589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7924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7DA31-B9FE-0075-F828-80DDFF012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Barriers to higher prices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585E7-E50A-6631-D111-71C97D721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199"/>
            <a:ext cx="3347884" cy="2846811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3600" b="1" dirty="0"/>
              <a:t>Price Elasticity</a:t>
            </a:r>
          </a:p>
          <a:p>
            <a:r>
              <a:rPr lang="en-US" sz="2400" dirty="0">
                <a:solidFill>
                  <a:schemeClr val="tx2"/>
                </a:solidFill>
              </a:rPr>
              <a:t>If price increases, how many fewer will I sell?</a:t>
            </a:r>
          </a:p>
          <a:p>
            <a:r>
              <a:rPr lang="en-US" sz="2400" dirty="0">
                <a:solidFill>
                  <a:schemeClr val="tx2"/>
                </a:solidFill>
              </a:rPr>
              <a:t>If price decreases, how many more will I sell?</a:t>
            </a:r>
          </a:p>
          <a:p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15" name="Picture 14" descr="A diagram of a product&#10;&#10;AI-generated content may be incorrect.">
            <a:extLst>
              <a:ext uri="{FF2B5EF4-FFF2-40B4-BE49-F238E27FC236}">
                <a16:creationId xmlns:a16="http://schemas.microsoft.com/office/drawing/2014/main" id="{DB20399B-017D-2CD8-9B88-71416AC0D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585" y="1709775"/>
            <a:ext cx="4515480" cy="30293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F08EAC-9B5E-3309-FA1D-EF5645C4D58A}"/>
              </a:ext>
            </a:extLst>
          </p:cNvPr>
          <p:cNvSpPr txBox="1"/>
          <p:nvPr/>
        </p:nvSpPr>
        <p:spPr>
          <a:xfrm>
            <a:off x="737419" y="4739148"/>
            <a:ext cx="2212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Neighbor Jims organic Pawpaws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010F50-BD62-96C7-1CB0-DAFAB439BAF0}"/>
              </a:ext>
            </a:extLst>
          </p:cNvPr>
          <p:cNvSpPr txBox="1"/>
          <p:nvPr/>
        </p:nvSpPr>
        <p:spPr>
          <a:xfrm>
            <a:off x="3667432" y="5108479"/>
            <a:ext cx="491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VS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3E60B5-4D1C-282E-76EF-00FDBCAF3FAD}"/>
              </a:ext>
            </a:extLst>
          </p:cNvPr>
          <p:cNvSpPr txBox="1"/>
          <p:nvPr/>
        </p:nvSpPr>
        <p:spPr>
          <a:xfrm>
            <a:off x="5338916" y="5108479"/>
            <a:ext cx="1907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Grocery white Rice</a:t>
            </a:r>
          </a:p>
        </p:txBody>
      </p:sp>
    </p:spTree>
    <p:extLst>
      <p:ext uri="{BB962C8B-B14F-4D97-AF65-F5344CB8AC3E}">
        <p14:creationId xmlns:p14="http://schemas.microsoft.com/office/powerpoint/2010/main" val="8093327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CCB79-6784-5D75-664C-136C13A28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D20FD-5E8D-82FD-DCE3-00A7AB51E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303" y="1600200"/>
            <a:ext cx="7801897" cy="48006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Example 1: $2.50 </a:t>
            </a:r>
            <a:r>
              <a:rPr lang="en-US" sz="2000" dirty="0">
                <a:solidFill>
                  <a:schemeClr val="tx2"/>
                </a:solidFill>
              </a:rPr>
              <a:t>per pound </a:t>
            </a:r>
            <a:r>
              <a:rPr lang="en-US" sz="2000" b="1" dirty="0">
                <a:solidFill>
                  <a:schemeClr val="tx2"/>
                </a:solidFill>
              </a:rPr>
              <a:t>x 100 </a:t>
            </a:r>
            <a:r>
              <a:rPr lang="en-US" sz="2000" dirty="0">
                <a:solidFill>
                  <a:schemeClr val="tx2"/>
                </a:solidFill>
              </a:rPr>
              <a:t>pounds sold</a:t>
            </a:r>
            <a:r>
              <a:rPr lang="en-US" sz="2000" b="1" dirty="0">
                <a:solidFill>
                  <a:schemeClr val="tx2"/>
                </a:solidFill>
              </a:rPr>
              <a:t>= $250 profit</a:t>
            </a:r>
          </a:p>
          <a:p>
            <a:pPr marL="11430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Price Responsive: $3.00 </a:t>
            </a:r>
            <a:r>
              <a:rPr lang="en-US" sz="2000" dirty="0">
                <a:solidFill>
                  <a:schemeClr val="tx2"/>
                </a:solidFill>
              </a:rPr>
              <a:t>per pound </a:t>
            </a:r>
            <a:r>
              <a:rPr lang="en-US" sz="2000" b="1" dirty="0">
                <a:solidFill>
                  <a:schemeClr val="tx2"/>
                </a:solidFill>
              </a:rPr>
              <a:t>x 80 </a:t>
            </a:r>
            <a:r>
              <a:rPr lang="en-US" sz="2000" dirty="0">
                <a:solidFill>
                  <a:schemeClr val="tx2"/>
                </a:solidFill>
              </a:rPr>
              <a:t>pounds sold </a:t>
            </a:r>
            <a:r>
              <a:rPr lang="en-US" sz="2000" b="1" dirty="0">
                <a:solidFill>
                  <a:schemeClr val="tx2"/>
                </a:solidFill>
              </a:rPr>
              <a:t>= </a:t>
            </a:r>
            <a:r>
              <a:rPr lang="en-US" sz="2000" b="1" dirty="0">
                <a:solidFill>
                  <a:srgbClr val="FF0000"/>
                </a:solidFill>
              </a:rPr>
              <a:t>$240 revenue</a:t>
            </a:r>
          </a:p>
          <a:p>
            <a:pPr marL="11430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Not Price Responsive: $3.00 </a:t>
            </a:r>
            <a:r>
              <a:rPr lang="en-US" sz="2000" dirty="0">
                <a:solidFill>
                  <a:schemeClr val="tx2"/>
                </a:solidFill>
              </a:rPr>
              <a:t>per pound </a:t>
            </a:r>
            <a:r>
              <a:rPr lang="en-US" sz="2000" b="1" dirty="0">
                <a:solidFill>
                  <a:schemeClr val="tx2"/>
                </a:solidFill>
              </a:rPr>
              <a:t>x 95 </a:t>
            </a:r>
            <a:r>
              <a:rPr lang="en-US" sz="2000" dirty="0">
                <a:solidFill>
                  <a:schemeClr val="tx2"/>
                </a:solidFill>
              </a:rPr>
              <a:t>pounds sold </a:t>
            </a:r>
            <a:r>
              <a:rPr lang="en-US" sz="2000" b="1" dirty="0">
                <a:solidFill>
                  <a:schemeClr val="tx2"/>
                </a:solidFill>
              </a:rPr>
              <a:t>= </a:t>
            </a:r>
            <a:r>
              <a:rPr lang="en-US" sz="2000" b="1" dirty="0">
                <a:solidFill>
                  <a:srgbClr val="00B050"/>
                </a:solidFill>
              </a:rPr>
              <a:t>$285 revenue</a:t>
            </a:r>
            <a:endParaRPr lang="en-US" sz="2000" dirty="0">
              <a:solidFill>
                <a:srgbClr val="00B050"/>
              </a:solidFill>
            </a:endParaRP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11430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Example 2: $3.00 </a:t>
            </a:r>
            <a:r>
              <a:rPr lang="en-US" sz="2000" dirty="0">
                <a:solidFill>
                  <a:schemeClr val="tx2"/>
                </a:solidFill>
              </a:rPr>
              <a:t>per pound </a:t>
            </a:r>
            <a:r>
              <a:rPr lang="en-US" sz="2000" b="1" dirty="0">
                <a:solidFill>
                  <a:schemeClr val="tx2"/>
                </a:solidFill>
              </a:rPr>
              <a:t>x 100 </a:t>
            </a:r>
            <a:r>
              <a:rPr lang="en-US" sz="2000" dirty="0">
                <a:solidFill>
                  <a:schemeClr val="tx2"/>
                </a:solidFill>
              </a:rPr>
              <a:t>pounds sold </a:t>
            </a:r>
            <a:r>
              <a:rPr lang="en-US" sz="2000" b="1" dirty="0">
                <a:solidFill>
                  <a:schemeClr val="tx2"/>
                </a:solidFill>
              </a:rPr>
              <a:t>= $300 profit</a:t>
            </a:r>
          </a:p>
          <a:p>
            <a:pPr marL="11430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Price Responsive: $2.50 </a:t>
            </a:r>
            <a:r>
              <a:rPr lang="en-US" sz="2000" dirty="0">
                <a:solidFill>
                  <a:schemeClr val="tx2"/>
                </a:solidFill>
              </a:rPr>
              <a:t>per pound </a:t>
            </a:r>
            <a:r>
              <a:rPr lang="en-US" sz="2000" b="1" dirty="0">
                <a:solidFill>
                  <a:schemeClr val="tx2"/>
                </a:solidFill>
              </a:rPr>
              <a:t>x 140 </a:t>
            </a:r>
            <a:r>
              <a:rPr lang="en-US" sz="2000" dirty="0">
                <a:solidFill>
                  <a:schemeClr val="tx2"/>
                </a:solidFill>
              </a:rPr>
              <a:t>pounds sold </a:t>
            </a:r>
            <a:r>
              <a:rPr lang="en-US" sz="2000" b="1" dirty="0">
                <a:solidFill>
                  <a:schemeClr val="tx2"/>
                </a:solidFill>
              </a:rPr>
              <a:t>= </a:t>
            </a:r>
            <a:r>
              <a:rPr lang="en-US" sz="2000" b="1" dirty="0">
                <a:solidFill>
                  <a:srgbClr val="00B050"/>
                </a:solidFill>
              </a:rPr>
              <a:t>$350 revenue</a:t>
            </a:r>
          </a:p>
          <a:p>
            <a:pPr marL="11430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Not Price Responsive: $2.50 </a:t>
            </a:r>
            <a:r>
              <a:rPr lang="en-US" sz="2000" dirty="0">
                <a:solidFill>
                  <a:schemeClr val="tx2"/>
                </a:solidFill>
              </a:rPr>
              <a:t>per pound </a:t>
            </a:r>
            <a:r>
              <a:rPr lang="en-US" sz="2000" b="1" dirty="0">
                <a:solidFill>
                  <a:schemeClr val="tx2"/>
                </a:solidFill>
              </a:rPr>
              <a:t>x 110 </a:t>
            </a:r>
            <a:r>
              <a:rPr lang="en-US" sz="2000" dirty="0">
                <a:solidFill>
                  <a:schemeClr val="tx2"/>
                </a:solidFill>
              </a:rPr>
              <a:t>pounds sold </a:t>
            </a:r>
            <a:r>
              <a:rPr lang="en-US" sz="2000" b="1" dirty="0">
                <a:solidFill>
                  <a:schemeClr val="tx2"/>
                </a:solidFill>
              </a:rPr>
              <a:t>= </a:t>
            </a:r>
            <a:r>
              <a:rPr lang="en-US" sz="2000" b="1" dirty="0">
                <a:solidFill>
                  <a:srgbClr val="FF0000"/>
                </a:solidFill>
              </a:rPr>
              <a:t>$275 revenue</a:t>
            </a:r>
            <a:endParaRPr lang="en-US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3503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7620000" cy="4495800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en-US" sz="8000"/>
              <a:t>“This is the price we have always charged.”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Barriers to higher prices</a:t>
            </a:r>
          </a:p>
        </p:txBody>
      </p:sp>
    </p:spTree>
    <p:extLst>
      <p:ext uri="{BB962C8B-B14F-4D97-AF65-F5344CB8AC3E}">
        <p14:creationId xmlns:p14="http://schemas.microsoft.com/office/powerpoint/2010/main" val="3300524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1943" r="-11943"/>
          <a:stretch>
            <a:fillRect/>
          </a:stretch>
        </p:blipFill>
        <p:spPr>
          <a:xfrm>
            <a:off x="-458762" y="312320"/>
            <a:ext cx="9300710" cy="5859447"/>
          </a:xfrm>
        </p:spPr>
      </p:pic>
      <p:sp>
        <p:nvSpPr>
          <p:cNvPr id="5" name="TextBox 4"/>
          <p:cNvSpPr txBox="1"/>
          <p:nvPr/>
        </p:nvSpPr>
        <p:spPr>
          <a:xfrm>
            <a:off x="1290673" y="6288018"/>
            <a:ext cx="4642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Jose Peña, Texas A&amp;M University, 2010</a:t>
            </a:r>
          </a:p>
        </p:txBody>
      </p:sp>
    </p:spTree>
    <p:extLst>
      <p:ext uri="{BB962C8B-B14F-4D97-AF65-F5344CB8AC3E}">
        <p14:creationId xmlns:p14="http://schemas.microsoft.com/office/powerpoint/2010/main" val="3464376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group of people working in a greenhouse&#10;&#10;AI-generated content may be incorrect.">
            <a:extLst>
              <a:ext uri="{FF2B5EF4-FFF2-40B4-BE49-F238E27FC236}">
                <a16:creationId xmlns:a16="http://schemas.microsoft.com/office/drawing/2014/main" id="{6C86B573-AD72-13CF-24DB-57D5E3DF48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36910"/>
          <a:stretch>
            <a:fillRect/>
          </a:stretch>
        </p:blipFill>
        <p:spPr>
          <a:xfrm>
            <a:off x="860013" y="365126"/>
            <a:ext cx="7423969" cy="5013697"/>
          </a:xfrm>
          <a:prstGeom prst="rect">
            <a:avLst/>
          </a:prstGeom>
        </p:spPr>
      </p:pic>
      <p:sp>
        <p:nvSpPr>
          <p:cNvPr id="8" name="Frame 7">
            <a:extLst>
              <a:ext uri="{FF2B5EF4-FFF2-40B4-BE49-F238E27FC236}">
                <a16:creationId xmlns:a16="http://schemas.microsoft.com/office/drawing/2014/main" id="{A3DA4C3B-6924-AEB0-7A2B-0ED742A04078}"/>
              </a:ext>
            </a:extLst>
          </p:cNvPr>
          <p:cNvSpPr/>
          <p:nvPr/>
        </p:nvSpPr>
        <p:spPr>
          <a:xfrm>
            <a:off x="2920181" y="1233488"/>
            <a:ext cx="865238" cy="511278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92C1D68-6FFE-53D9-2ED8-80043DB90957}"/>
              </a:ext>
            </a:extLst>
          </p:cNvPr>
          <p:cNvSpPr/>
          <p:nvPr/>
        </p:nvSpPr>
        <p:spPr>
          <a:xfrm>
            <a:off x="1575468" y="1277615"/>
            <a:ext cx="1229032" cy="4031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ame 15">
            <a:extLst>
              <a:ext uri="{FF2B5EF4-FFF2-40B4-BE49-F238E27FC236}">
                <a16:creationId xmlns:a16="http://schemas.microsoft.com/office/drawing/2014/main" id="{A69B8821-71F8-AD02-534D-1DAFE26419C3}"/>
              </a:ext>
            </a:extLst>
          </p:cNvPr>
          <p:cNvSpPr/>
          <p:nvPr/>
        </p:nvSpPr>
        <p:spPr>
          <a:xfrm>
            <a:off x="1964320" y="2369574"/>
            <a:ext cx="5215360" cy="3731488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Picture 14" descr="A screenshot of a website&#10;&#10;AI-generated content may be incorrect.">
            <a:extLst>
              <a:ext uri="{FF2B5EF4-FFF2-40B4-BE49-F238E27FC236}">
                <a16:creationId xmlns:a16="http://schemas.microsoft.com/office/drawing/2014/main" id="{74D2BF7A-1599-F3CC-C32D-E982CB15F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978" y="2482645"/>
            <a:ext cx="4990038" cy="349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260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Pricing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600"/>
              <a:t>Premium Pricing</a:t>
            </a:r>
          </a:p>
          <a:p>
            <a:r>
              <a:rPr lang="en-US" sz="6600"/>
              <a:t>Bundling</a:t>
            </a:r>
          </a:p>
          <a:p>
            <a:r>
              <a:rPr lang="en-US" sz="6600"/>
              <a:t>Bulk Pricing</a:t>
            </a:r>
          </a:p>
          <a:p>
            <a:r>
              <a:rPr lang="en-US" sz="6600"/>
              <a:t>Loss Leader</a:t>
            </a:r>
          </a:p>
        </p:txBody>
      </p:sp>
    </p:spTree>
    <p:extLst>
      <p:ext uri="{BB962C8B-B14F-4D97-AF65-F5344CB8AC3E}">
        <p14:creationId xmlns:p14="http://schemas.microsoft.com/office/powerpoint/2010/main" val="15903580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9CC26-9A4A-7192-315D-175F4AA04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6AE940E-C967-81C5-3A82-D1C80DDB5F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3631" y="3007429"/>
            <a:ext cx="2923724" cy="112637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Brett Wolff</a:t>
            </a:r>
          </a:p>
          <a:p>
            <a:pPr algn="l"/>
            <a:r>
              <a:rPr lang="en-US" dirty="0"/>
              <a:t>brett.wolff@uky.edu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E39B1C-B95C-23D9-5075-047B0B738A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539" y="6075811"/>
            <a:ext cx="1610834" cy="4260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449120-6091-8D31-FB53-1924F961C1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938" y="5910846"/>
            <a:ext cx="1410166" cy="75599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6FA4AD-ED6A-4C39-6AF0-831B35625281}"/>
              </a:ext>
            </a:extLst>
          </p:cNvPr>
          <p:cNvCxnSpPr/>
          <p:nvPr/>
        </p:nvCxnSpPr>
        <p:spPr>
          <a:xfrm>
            <a:off x="-914400" y="4414225"/>
            <a:ext cx="10332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7918C592-0BFE-6BDD-BB09-FC27A993FBE6}"/>
              </a:ext>
            </a:extLst>
          </p:cNvPr>
          <p:cNvSpPr txBox="1">
            <a:spLocks/>
          </p:cNvSpPr>
          <p:nvPr/>
        </p:nvSpPr>
        <p:spPr>
          <a:xfrm>
            <a:off x="0" y="1111796"/>
            <a:ext cx="9144000" cy="16152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latin typeface="Bodoni MT" panose="02070603080606020203" pitchFamily="18" charset="0"/>
              </a:rPr>
              <a:t>Setting Prices for Retail Markets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101B1CA-1527-DCDF-1201-155A39C9526E}"/>
              </a:ext>
            </a:extLst>
          </p:cNvPr>
          <p:cNvSpPr txBox="1">
            <a:spLocks/>
          </p:cNvSpPr>
          <p:nvPr/>
        </p:nvSpPr>
        <p:spPr>
          <a:xfrm>
            <a:off x="257497" y="3007429"/>
            <a:ext cx="3264040" cy="11263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cs typeface="Calibri"/>
              </a:rPr>
              <a:t>Gabriel Cassone</a:t>
            </a:r>
            <a:endParaRPr lang="en-US" dirty="0"/>
          </a:p>
          <a:p>
            <a:pPr algn="l"/>
            <a:r>
              <a:rPr lang="en-US" dirty="0"/>
              <a:t>Gabe.Cassone@uky.edu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86440C-C2C0-7B80-5533-AD2CB1418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497" y="5089407"/>
            <a:ext cx="4276841" cy="157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76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32E005-C5AE-DCB9-9290-0A49A4D03B0D}"/>
              </a:ext>
            </a:extLst>
          </p:cNvPr>
          <p:cNvSpPr/>
          <p:nvPr/>
        </p:nvSpPr>
        <p:spPr>
          <a:xfrm>
            <a:off x="0" y="365126"/>
            <a:ext cx="9144000" cy="604683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box of colorful peppers&#10;&#10;AI-generated content may be incorrect.">
            <a:extLst>
              <a:ext uri="{FF2B5EF4-FFF2-40B4-BE49-F238E27FC236}">
                <a16:creationId xmlns:a16="http://schemas.microsoft.com/office/drawing/2014/main" id="{29DC7287-0645-C53B-2CF2-30C4E261A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0366" y="810047"/>
            <a:ext cx="4446860" cy="5237906"/>
          </a:xfrm>
          <a:prstGeom prst="rect">
            <a:avLst/>
          </a:prstGeom>
        </p:spPr>
      </p:pic>
      <p:pic>
        <p:nvPicPr>
          <p:cNvPr id="6" name="Picture 5" descr="A bunch of flowers and vegetables on a table&#10;&#10;AI-generated content may be incorrect.">
            <a:extLst>
              <a:ext uri="{FF2B5EF4-FFF2-40B4-BE49-F238E27FC236}">
                <a16:creationId xmlns:a16="http://schemas.microsoft.com/office/drawing/2014/main" id="{E4304BDF-A2B8-4D8C-9A00-ACC2538EB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82" y="769592"/>
            <a:ext cx="4109047" cy="523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90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12" y="161925"/>
            <a:ext cx="6942776" cy="6371410"/>
          </a:xfrm>
        </p:spPr>
      </p:pic>
    </p:spTree>
    <p:extLst>
      <p:ext uri="{BB962C8B-B14F-4D97-AF65-F5344CB8AC3E}">
        <p14:creationId xmlns:p14="http://schemas.microsoft.com/office/powerpoint/2010/main" val="1181124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Shot 2018-04-09 at 2.48.1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9" b="9129"/>
          <a:stretch>
            <a:fillRect/>
          </a:stretch>
        </p:blipFill>
        <p:spPr>
          <a:xfrm>
            <a:off x="61758" y="1054491"/>
            <a:ext cx="9023431" cy="4978508"/>
          </a:xfrm>
        </p:spPr>
      </p:pic>
    </p:spTree>
    <p:extLst>
      <p:ext uri="{BB962C8B-B14F-4D97-AF65-F5344CB8AC3E}">
        <p14:creationId xmlns:p14="http://schemas.microsoft.com/office/powerpoint/2010/main" val="1102255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8-04-09 at 2.50.1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4" b="9884"/>
          <a:stretch>
            <a:fillRect/>
          </a:stretch>
        </p:blipFill>
        <p:spPr>
          <a:xfrm>
            <a:off x="160691" y="778192"/>
            <a:ext cx="8694570" cy="4797065"/>
          </a:xfrm>
        </p:spPr>
      </p:pic>
    </p:spTree>
    <p:extLst>
      <p:ext uri="{BB962C8B-B14F-4D97-AF65-F5344CB8AC3E}">
        <p14:creationId xmlns:p14="http://schemas.microsoft.com/office/powerpoint/2010/main" val="2807752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6" t="-1002" r="3307" b="10732"/>
          <a:stretch/>
        </p:blipFill>
        <p:spPr>
          <a:xfrm>
            <a:off x="-175493" y="-180916"/>
            <a:ext cx="4747491" cy="3743209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359" b="1526"/>
          <a:stretch/>
        </p:blipFill>
        <p:spPr>
          <a:xfrm>
            <a:off x="4572000" y="-218959"/>
            <a:ext cx="4920853" cy="368605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1"/>
          <a:stretch/>
        </p:blipFill>
        <p:spPr>
          <a:xfrm>
            <a:off x="-175492" y="3451860"/>
            <a:ext cx="4747491" cy="4071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5"/>
          <a:stretch/>
        </p:blipFill>
        <p:spPr>
          <a:xfrm>
            <a:off x="4571999" y="3479691"/>
            <a:ext cx="4817983" cy="347186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41867" y="1062990"/>
            <a:ext cx="3234266" cy="1065849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Bodoni MT" panose="020706030806060202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bg1"/>
                </a:solidFill>
              </a:rPr>
              <a:t>Product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932170" y="1062990"/>
            <a:ext cx="2343150" cy="1065849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Bodoni MT" panose="020706030806060202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bg1"/>
                </a:solidFill>
              </a:rPr>
              <a:t>Place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25830" y="4695766"/>
            <a:ext cx="2514600" cy="1065849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Bodoni MT" panose="020706030806060202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bg1"/>
                </a:solidFill>
              </a:rPr>
              <a:t>Price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758269" y="4695766"/>
            <a:ext cx="4250267" cy="1065849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Bodoni MT" panose="020706030806060202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bg1"/>
                </a:solidFill>
              </a:rPr>
              <a:t>Promotion</a:t>
            </a:r>
          </a:p>
        </p:txBody>
      </p:sp>
    </p:spTree>
    <p:extLst>
      <p:ext uri="{BB962C8B-B14F-4D97-AF65-F5344CB8AC3E}">
        <p14:creationId xmlns:p14="http://schemas.microsoft.com/office/powerpoint/2010/main" val="678658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>
                <a:latin typeface="Bodoni MT" panose="02070603080606020203" pitchFamily="18" charset="0"/>
              </a:rPr>
              <a:t>Product</a:t>
            </a:r>
            <a:endParaRPr lang="en-US">
              <a:latin typeface="Bodoni MT" panose="020706030806060202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271" y="1837112"/>
            <a:ext cx="6226377" cy="41466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4470" y="5598175"/>
            <a:ext cx="3437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Photo Credit: Matt Barton, UK </a:t>
            </a:r>
            <a:r>
              <a:rPr lang="en-US" sz="1400" dirty="0" err="1">
                <a:solidFill>
                  <a:schemeClr val="bg1"/>
                </a:solidFill>
              </a:rPr>
              <a:t>AgComm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t="-1002"/>
          <a:stretch/>
        </p:blipFill>
        <p:spPr>
          <a:xfrm>
            <a:off x="4572000" y="1795550"/>
            <a:ext cx="4930371" cy="418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5247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djacency">
  <a:themeElements>
    <a:clrScheme name="CCD2">
      <a:dk1>
        <a:srgbClr val="005DAA"/>
      </a:dk1>
      <a:lt1>
        <a:srgbClr val="A5C93A"/>
      </a:lt1>
      <a:dk2>
        <a:srgbClr val="2E2205"/>
      </a:dk2>
      <a:lt2>
        <a:srgbClr val="FAEFD5"/>
      </a:lt2>
      <a:accent1>
        <a:srgbClr val="005DAA"/>
      </a:accent1>
      <a:accent2>
        <a:srgbClr val="37963C"/>
      </a:accent2>
      <a:accent3>
        <a:srgbClr val="37963C"/>
      </a:accent3>
      <a:accent4>
        <a:srgbClr val="996633"/>
      </a:accent4>
      <a:accent5>
        <a:srgbClr val="663300"/>
      </a:accent5>
      <a:accent6>
        <a:srgbClr val="005DAA"/>
      </a:accent6>
      <a:hlink>
        <a:srgbClr val="0000BF"/>
      </a:hlink>
      <a:folHlink>
        <a:srgbClr val="5F006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Custom 12">
      <a:dk1>
        <a:sysClr val="windowText" lastClr="000000"/>
      </a:dk1>
      <a:lt1>
        <a:sysClr val="window" lastClr="FFFFFF"/>
      </a:lt1>
      <a:dk2>
        <a:srgbClr val="FFCC00"/>
      </a:dk2>
      <a:lt2>
        <a:srgbClr val="EDE4C7"/>
      </a:lt2>
      <a:accent1>
        <a:srgbClr val="47B749"/>
      </a:accent1>
      <a:accent2>
        <a:srgbClr val="6D5A5D"/>
      </a:accent2>
      <a:accent3>
        <a:srgbClr val="A1CD3A"/>
      </a:accent3>
      <a:accent4>
        <a:srgbClr val="37963C"/>
      </a:accent4>
      <a:accent5>
        <a:srgbClr val="DBC88F"/>
      </a:accent5>
      <a:accent6>
        <a:srgbClr val="EDE4C7"/>
      </a:accent6>
      <a:hlink>
        <a:srgbClr val="0066CC"/>
      </a:hlink>
      <a:folHlink>
        <a:srgbClr val="FFCC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1455</TotalTime>
  <Words>916</Words>
  <Application>Microsoft Office PowerPoint</Application>
  <PresentationFormat>On-screen Show (4:3)</PresentationFormat>
  <Paragraphs>243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Bodoni MT</vt:lpstr>
      <vt:lpstr>Calibri</vt:lpstr>
      <vt:lpstr>Calibri Light</vt:lpstr>
      <vt:lpstr>Cambria</vt:lpstr>
      <vt:lpstr>Trade Gothic Next</vt:lpstr>
      <vt:lpstr>Office Theme</vt:lpstr>
      <vt:lpstr>Adjacency</vt:lpstr>
      <vt:lpstr>1_Office Theme</vt:lpstr>
      <vt:lpstr>PowerPoint Presentation</vt:lpstr>
      <vt:lpstr>Are you charging enough?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</vt:lpstr>
      <vt:lpstr>Product</vt:lpstr>
      <vt:lpstr>Are you charging enough?</vt:lpstr>
      <vt:lpstr>Place</vt:lpstr>
      <vt:lpstr>PowerPoint Presentation</vt:lpstr>
      <vt:lpstr>PowerPoint Presentation</vt:lpstr>
      <vt:lpstr>Average Crop Price Changes: 2023 vs. 2024 vs. 2025</vt:lpstr>
      <vt:lpstr>Are you charging enough?</vt:lpstr>
      <vt:lpstr>CCD Enterprise Budgets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Barriers to higher prices</vt:lpstr>
      <vt:lpstr>Examples</vt:lpstr>
      <vt:lpstr>Barriers to higher prices</vt:lpstr>
      <vt:lpstr>PowerPoint Presentation</vt:lpstr>
      <vt:lpstr>Pricing Strategies</vt:lpstr>
      <vt:lpstr>PowerPoint Presentation</vt:lpstr>
    </vt:vector>
  </TitlesOfParts>
  <Company>UK Agricultural Economics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 Basics</dc:title>
  <dc:creator>Wolff, Brett</dc:creator>
  <cp:lastModifiedBy>Cassone, Gabriel K.</cp:lastModifiedBy>
  <cp:revision>2</cp:revision>
  <dcterms:created xsi:type="dcterms:W3CDTF">2018-01-22T13:43:57Z</dcterms:created>
  <dcterms:modified xsi:type="dcterms:W3CDTF">2026-04-16T12:38:25Z</dcterms:modified>
</cp:coreProperties>
</file>